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58" r:id="rId5"/>
    <p:sldId id="260" r:id="rId6"/>
    <p:sldId id="261" r:id="rId7"/>
    <p:sldId id="262" r:id="rId8"/>
    <p:sldId id="263"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346CDD-DBE8-9770-DB18-F16096B5F8C3}" v="182" dt="2023-04-16T17:09:08.813"/>
    <p1510:client id="{5F07CD96-16C1-53FB-7939-7A383228E14A}" v="14" dt="2023-04-16T18:03:09.255"/>
    <p1510:client id="{65EE30E3-4CB7-4A20-8B6D-B512A5F99C41}" v="32" dt="2023-04-15T16:15:59.850"/>
    <p1510:client id="{70E075C4-A577-52A3-57D6-4DD99B7E70F4}" v="136" dt="2023-04-15T17:19:56.559"/>
    <p1510:client id="{8959D045-92FB-F1D0-78AA-D899BEC535FA}" v="375" dt="2023-04-16T14:20:57.422"/>
    <p1510:client id="{F3368C17-8504-40F7-820A-36F867678669}" v="122" dt="2023-04-19T16:23:39.0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97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8D8837-E3C3-4B4C-92FE-0E8024036EC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D7DAB74-5CE8-4D59-8AF9-3EE6839D3A05}">
      <dgm:prSet/>
      <dgm:spPr/>
      <dgm:t>
        <a:bodyPr/>
        <a:lstStyle/>
        <a:p>
          <a:pPr>
            <a:lnSpc>
              <a:spcPct val="100000"/>
            </a:lnSpc>
          </a:pPr>
          <a:r>
            <a:rPr lang="en-US" dirty="0"/>
            <a:t>Future Scope</a:t>
          </a:r>
        </a:p>
      </dgm:t>
    </dgm:pt>
    <dgm:pt modelId="{39F56DBF-13AA-47C9-95ED-57D89B520C9F}" type="parTrans" cxnId="{D94FE0E5-FCAB-4454-87B2-D0104FE42A09}">
      <dgm:prSet/>
      <dgm:spPr/>
      <dgm:t>
        <a:bodyPr/>
        <a:lstStyle/>
        <a:p>
          <a:endParaRPr lang="en-US"/>
        </a:p>
      </dgm:t>
    </dgm:pt>
    <dgm:pt modelId="{491322D6-BBCB-401A-8E66-08EAB2C67D71}" type="sibTrans" cxnId="{D94FE0E5-FCAB-4454-87B2-D0104FE42A09}">
      <dgm:prSet/>
      <dgm:spPr/>
      <dgm:t>
        <a:bodyPr/>
        <a:lstStyle/>
        <a:p>
          <a:endParaRPr lang="en-US"/>
        </a:p>
      </dgm:t>
    </dgm:pt>
    <dgm:pt modelId="{CB08FACF-9483-40E7-9881-2D2A43DA5B28}">
      <dgm:prSet/>
      <dgm:spPr/>
      <dgm:t>
        <a:bodyPr/>
        <a:lstStyle/>
        <a:p>
          <a:pPr>
            <a:lnSpc>
              <a:spcPct val="100000"/>
            </a:lnSpc>
          </a:pPr>
          <a:r>
            <a:rPr lang="en-US" dirty="0"/>
            <a:t>Integration with other tools: Command line chatrooms will become more integrated with other command line tools, making it easier to automate and streamline tasks, share information, and work more efficiently across teams and organizations.</a:t>
          </a:r>
        </a:p>
      </dgm:t>
    </dgm:pt>
    <dgm:pt modelId="{011F453C-7F0D-4027-8363-E8491BA6B11D}" type="parTrans" cxnId="{75D8FE16-08BE-409C-887D-E28A56966D9E}">
      <dgm:prSet/>
      <dgm:spPr/>
      <dgm:t>
        <a:bodyPr/>
        <a:lstStyle/>
        <a:p>
          <a:endParaRPr lang="en-US"/>
        </a:p>
      </dgm:t>
    </dgm:pt>
    <dgm:pt modelId="{36A73C4D-4BBC-4E1A-BEDD-C56EFCAB457D}" type="sibTrans" cxnId="{75D8FE16-08BE-409C-887D-E28A56966D9E}">
      <dgm:prSet/>
      <dgm:spPr/>
      <dgm:t>
        <a:bodyPr/>
        <a:lstStyle/>
        <a:p>
          <a:endParaRPr lang="en-US"/>
        </a:p>
      </dgm:t>
    </dgm:pt>
    <dgm:pt modelId="{034EBB96-7F9A-4BBB-9E41-391C537840D7}">
      <dgm:prSet/>
      <dgm:spPr/>
      <dgm:t>
        <a:bodyPr/>
        <a:lstStyle/>
        <a:p>
          <a:pPr>
            <a:lnSpc>
              <a:spcPct val="100000"/>
            </a:lnSpc>
          </a:pPr>
          <a:r>
            <a:rPr lang="en-US" dirty="0"/>
            <a:t>Continued relevance: Command line chatrooms will remain relevant in the future as they provide a lightweight and customizable way to communicate and collaborate in various settings, such as software development and scientific research.</a:t>
          </a:r>
        </a:p>
      </dgm:t>
    </dgm:pt>
    <dgm:pt modelId="{7A4C5146-1952-4E8D-8D1B-E5235771FBE3}" type="sibTrans" cxnId="{E17C9B46-677A-4CC7-BE91-25C4BAA8DB34}">
      <dgm:prSet/>
      <dgm:spPr/>
      <dgm:t>
        <a:bodyPr/>
        <a:lstStyle/>
        <a:p>
          <a:endParaRPr lang="en-US"/>
        </a:p>
      </dgm:t>
    </dgm:pt>
    <dgm:pt modelId="{CAEF0E2F-BD84-4E1B-B7A6-85235494011F}" type="parTrans" cxnId="{E17C9B46-677A-4CC7-BE91-25C4BAA8DB34}">
      <dgm:prSet/>
      <dgm:spPr/>
      <dgm:t>
        <a:bodyPr/>
        <a:lstStyle/>
        <a:p>
          <a:endParaRPr lang="en-US"/>
        </a:p>
      </dgm:t>
    </dgm:pt>
    <dgm:pt modelId="{AD4E9D1E-9D75-47FB-B182-4E2AB73C9C72}" type="pres">
      <dgm:prSet presAssocID="{EC8D8837-E3C3-4B4C-92FE-0E8024036ECA}" presName="root" presStyleCnt="0">
        <dgm:presLayoutVars>
          <dgm:dir/>
          <dgm:resizeHandles val="exact"/>
        </dgm:presLayoutVars>
      </dgm:prSet>
      <dgm:spPr/>
    </dgm:pt>
    <dgm:pt modelId="{5E6C66CB-947C-40F7-ACBA-9B11C25CC604}" type="pres">
      <dgm:prSet presAssocID="{4D7DAB74-5CE8-4D59-8AF9-3EE6839D3A05}" presName="compNode" presStyleCnt="0"/>
      <dgm:spPr/>
    </dgm:pt>
    <dgm:pt modelId="{2F8578E1-AE8A-404C-981C-08D4865B5811}" type="pres">
      <dgm:prSet presAssocID="{4D7DAB74-5CE8-4D59-8AF9-3EE6839D3A0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F76B404F-EB88-4604-AC0F-678E715381F2}" type="pres">
      <dgm:prSet presAssocID="{4D7DAB74-5CE8-4D59-8AF9-3EE6839D3A05}" presName="spaceRect" presStyleCnt="0"/>
      <dgm:spPr/>
    </dgm:pt>
    <dgm:pt modelId="{0D1D88C1-F60A-4E01-88A1-32CA92911222}" type="pres">
      <dgm:prSet presAssocID="{4D7DAB74-5CE8-4D59-8AF9-3EE6839D3A05}" presName="textRect" presStyleLbl="revTx" presStyleIdx="0" presStyleCnt="3">
        <dgm:presLayoutVars>
          <dgm:chMax val="1"/>
          <dgm:chPref val="1"/>
        </dgm:presLayoutVars>
      </dgm:prSet>
      <dgm:spPr/>
    </dgm:pt>
    <dgm:pt modelId="{BC16AE42-E2DC-43D2-BAB8-55CD55290164}" type="pres">
      <dgm:prSet presAssocID="{491322D6-BBCB-401A-8E66-08EAB2C67D71}" presName="sibTrans" presStyleCnt="0"/>
      <dgm:spPr/>
    </dgm:pt>
    <dgm:pt modelId="{D4DB55BC-FA15-45C2-A804-2E4B94094394}" type="pres">
      <dgm:prSet presAssocID="{034EBB96-7F9A-4BBB-9E41-391C537840D7}" presName="compNode" presStyleCnt="0"/>
      <dgm:spPr/>
    </dgm:pt>
    <dgm:pt modelId="{5E587436-499D-48CF-997D-EBAF7EE0A216}" type="pres">
      <dgm:prSet presAssocID="{034EBB96-7F9A-4BBB-9E41-391C537840D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at Bubble"/>
        </a:ext>
      </dgm:extLst>
    </dgm:pt>
    <dgm:pt modelId="{2EF6A5BC-910B-43CE-A3E8-37348C52C7EF}" type="pres">
      <dgm:prSet presAssocID="{034EBB96-7F9A-4BBB-9E41-391C537840D7}" presName="spaceRect" presStyleCnt="0"/>
      <dgm:spPr/>
    </dgm:pt>
    <dgm:pt modelId="{E83B4E96-F51C-4E8C-B3C9-2D5BD449F807}" type="pres">
      <dgm:prSet presAssocID="{034EBB96-7F9A-4BBB-9E41-391C537840D7}" presName="textRect" presStyleLbl="revTx" presStyleIdx="1" presStyleCnt="3">
        <dgm:presLayoutVars>
          <dgm:chMax val="1"/>
          <dgm:chPref val="1"/>
        </dgm:presLayoutVars>
      </dgm:prSet>
      <dgm:spPr/>
    </dgm:pt>
    <dgm:pt modelId="{BD6DDC56-F638-4E86-A16E-40AF1B063D20}" type="pres">
      <dgm:prSet presAssocID="{7A4C5146-1952-4E8D-8D1B-E5235771FBE3}" presName="sibTrans" presStyleCnt="0"/>
      <dgm:spPr/>
    </dgm:pt>
    <dgm:pt modelId="{793AA7EA-95F0-428A-BA09-DEE0FD840767}" type="pres">
      <dgm:prSet presAssocID="{CB08FACF-9483-40E7-9881-2D2A43DA5B28}" presName="compNode" presStyleCnt="0"/>
      <dgm:spPr/>
    </dgm:pt>
    <dgm:pt modelId="{8A8C54A8-5BB6-44E4-AFB1-98C717E2EB07}" type="pres">
      <dgm:prSet presAssocID="{CB08FACF-9483-40E7-9881-2D2A43DA5B2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24AAAC6B-D608-42EC-86F2-365D4FD4B27C}" type="pres">
      <dgm:prSet presAssocID="{CB08FACF-9483-40E7-9881-2D2A43DA5B28}" presName="spaceRect" presStyleCnt="0"/>
      <dgm:spPr/>
    </dgm:pt>
    <dgm:pt modelId="{B8551515-7ACA-4268-B46F-F2A5C1DE1451}" type="pres">
      <dgm:prSet presAssocID="{CB08FACF-9483-40E7-9881-2D2A43DA5B28}" presName="textRect" presStyleLbl="revTx" presStyleIdx="2" presStyleCnt="3">
        <dgm:presLayoutVars>
          <dgm:chMax val="1"/>
          <dgm:chPref val="1"/>
        </dgm:presLayoutVars>
      </dgm:prSet>
      <dgm:spPr/>
    </dgm:pt>
  </dgm:ptLst>
  <dgm:cxnLst>
    <dgm:cxn modelId="{75D8FE16-08BE-409C-887D-E28A56966D9E}" srcId="{EC8D8837-E3C3-4B4C-92FE-0E8024036ECA}" destId="{CB08FACF-9483-40E7-9881-2D2A43DA5B28}" srcOrd="2" destOrd="0" parTransId="{011F453C-7F0D-4027-8363-E8491BA6B11D}" sibTransId="{36A73C4D-4BBC-4E1A-BEDD-C56EFCAB457D}"/>
    <dgm:cxn modelId="{1345771A-540C-4CDE-9898-E57C70CC8FE0}" type="presOf" srcId="{CB08FACF-9483-40E7-9881-2D2A43DA5B28}" destId="{B8551515-7ACA-4268-B46F-F2A5C1DE1451}" srcOrd="0" destOrd="0" presId="urn:microsoft.com/office/officeart/2018/2/layout/IconLabelList"/>
    <dgm:cxn modelId="{E17C9B46-677A-4CC7-BE91-25C4BAA8DB34}" srcId="{EC8D8837-E3C3-4B4C-92FE-0E8024036ECA}" destId="{034EBB96-7F9A-4BBB-9E41-391C537840D7}" srcOrd="1" destOrd="0" parTransId="{CAEF0E2F-BD84-4E1B-B7A6-85235494011F}" sibTransId="{7A4C5146-1952-4E8D-8D1B-E5235771FBE3}"/>
    <dgm:cxn modelId="{62806667-DA0E-4975-AD2D-0ACC1702E558}" type="presOf" srcId="{034EBB96-7F9A-4BBB-9E41-391C537840D7}" destId="{E83B4E96-F51C-4E8C-B3C9-2D5BD449F807}" srcOrd="0" destOrd="0" presId="urn:microsoft.com/office/officeart/2018/2/layout/IconLabelList"/>
    <dgm:cxn modelId="{AA5DF18A-B26A-4B75-874F-212A85E20BEB}" type="presOf" srcId="{EC8D8837-E3C3-4B4C-92FE-0E8024036ECA}" destId="{AD4E9D1E-9D75-47FB-B182-4E2AB73C9C72}" srcOrd="0" destOrd="0" presId="urn:microsoft.com/office/officeart/2018/2/layout/IconLabelList"/>
    <dgm:cxn modelId="{DFCA7D96-A3FA-40F8-A935-A364DC29D716}" type="presOf" srcId="{4D7DAB74-5CE8-4D59-8AF9-3EE6839D3A05}" destId="{0D1D88C1-F60A-4E01-88A1-32CA92911222}" srcOrd="0" destOrd="0" presId="urn:microsoft.com/office/officeart/2018/2/layout/IconLabelList"/>
    <dgm:cxn modelId="{D94FE0E5-FCAB-4454-87B2-D0104FE42A09}" srcId="{EC8D8837-E3C3-4B4C-92FE-0E8024036ECA}" destId="{4D7DAB74-5CE8-4D59-8AF9-3EE6839D3A05}" srcOrd="0" destOrd="0" parTransId="{39F56DBF-13AA-47C9-95ED-57D89B520C9F}" sibTransId="{491322D6-BBCB-401A-8E66-08EAB2C67D71}"/>
    <dgm:cxn modelId="{C223C70E-F400-4621-8388-08D728A729F1}" type="presParOf" srcId="{AD4E9D1E-9D75-47FB-B182-4E2AB73C9C72}" destId="{5E6C66CB-947C-40F7-ACBA-9B11C25CC604}" srcOrd="0" destOrd="0" presId="urn:microsoft.com/office/officeart/2018/2/layout/IconLabelList"/>
    <dgm:cxn modelId="{8DF2F67F-A915-4AC7-A1B7-9A0E0F4AF255}" type="presParOf" srcId="{5E6C66CB-947C-40F7-ACBA-9B11C25CC604}" destId="{2F8578E1-AE8A-404C-981C-08D4865B5811}" srcOrd="0" destOrd="0" presId="urn:microsoft.com/office/officeart/2018/2/layout/IconLabelList"/>
    <dgm:cxn modelId="{E8B193C2-DF65-4526-90DC-BE67108A2834}" type="presParOf" srcId="{5E6C66CB-947C-40F7-ACBA-9B11C25CC604}" destId="{F76B404F-EB88-4604-AC0F-678E715381F2}" srcOrd="1" destOrd="0" presId="urn:microsoft.com/office/officeart/2018/2/layout/IconLabelList"/>
    <dgm:cxn modelId="{0F4C4EBC-F445-40D2-80AA-1ED1E6D4A05F}" type="presParOf" srcId="{5E6C66CB-947C-40F7-ACBA-9B11C25CC604}" destId="{0D1D88C1-F60A-4E01-88A1-32CA92911222}" srcOrd="2" destOrd="0" presId="urn:microsoft.com/office/officeart/2018/2/layout/IconLabelList"/>
    <dgm:cxn modelId="{8E6C7E7A-3240-4939-9201-B7AA75B1D6ED}" type="presParOf" srcId="{AD4E9D1E-9D75-47FB-B182-4E2AB73C9C72}" destId="{BC16AE42-E2DC-43D2-BAB8-55CD55290164}" srcOrd="1" destOrd="0" presId="urn:microsoft.com/office/officeart/2018/2/layout/IconLabelList"/>
    <dgm:cxn modelId="{9135E537-80DC-40CD-AB50-B1F0A2D05E49}" type="presParOf" srcId="{AD4E9D1E-9D75-47FB-B182-4E2AB73C9C72}" destId="{D4DB55BC-FA15-45C2-A804-2E4B94094394}" srcOrd="2" destOrd="0" presId="urn:microsoft.com/office/officeart/2018/2/layout/IconLabelList"/>
    <dgm:cxn modelId="{A745D2CA-223A-4D48-9653-1802E1894D8D}" type="presParOf" srcId="{D4DB55BC-FA15-45C2-A804-2E4B94094394}" destId="{5E587436-499D-48CF-997D-EBAF7EE0A216}" srcOrd="0" destOrd="0" presId="urn:microsoft.com/office/officeart/2018/2/layout/IconLabelList"/>
    <dgm:cxn modelId="{D3C1BD64-CFD6-4595-B00C-754B5FC1CE4A}" type="presParOf" srcId="{D4DB55BC-FA15-45C2-A804-2E4B94094394}" destId="{2EF6A5BC-910B-43CE-A3E8-37348C52C7EF}" srcOrd="1" destOrd="0" presId="urn:microsoft.com/office/officeart/2018/2/layout/IconLabelList"/>
    <dgm:cxn modelId="{34ECFB22-9F36-4239-908E-E1C103248CF3}" type="presParOf" srcId="{D4DB55BC-FA15-45C2-A804-2E4B94094394}" destId="{E83B4E96-F51C-4E8C-B3C9-2D5BD449F807}" srcOrd="2" destOrd="0" presId="urn:microsoft.com/office/officeart/2018/2/layout/IconLabelList"/>
    <dgm:cxn modelId="{60A60D01-B52F-4E32-B798-A0C07C164BAE}" type="presParOf" srcId="{AD4E9D1E-9D75-47FB-B182-4E2AB73C9C72}" destId="{BD6DDC56-F638-4E86-A16E-40AF1B063D20}" srcOrd="3" destOrd="0" presId="urn:microsoft.com/office/officeart/2018/2/layout/IconLabelList"/>
    <dgm:cxn modelId="{60B23534-B247-4BE9-B55E-E93CA6D2DFC4}" type="presParOf" srcId="{AD4E9D1E-9D75-47FB-B182-4E2AB73C9C72}" destId="{793AA7EA-95F0-428A-BA09-DEE0FD840767}" srcOrd="4" destOrd="0" presId="urn:microsoft.com/office/officeart/2018/2/layout/IconLabelList"/>
    <dgm:cxn modelId="{41B7E66B-A201-4663-BF4C-D654B04D0A48}" type="presParOf" srcId="{793AA7EA-95F0-428A-BA09-DEE0FD840767}" destId="{8A8C54A8-5BB6-44E4-AFB1-98C717E2EB07}" srcOrd="0" destOrd="0" presId="urn:microsoft.com/office/officeart/2018/2/layout/IconLabelList"/>
    <dgm:cxn modelId="{04CB7594-D9C5-4F62-91E2-8013BBA8368F}" type="presParOf" srcId="{793AA7EA-95F0-428A-BA09-DEE0FD840767}" destId="{24AAAC6B-D608-42EC-86F2-365D4FD4B27C}" srcOrd="1" destOrd="0" presId="urn:microsoft.com/office/officeart/2018/2/layout/IconLabelList"/>
    <dgm:cxn modelId="{04F812F2-E056-4389-9F3D-52215B41C5C9}" type="presParOf" srcId="{793AA7EA-95F0-428A-BA09-DEE0FD840767}" destId="{B8551515-7ACA-4268-B46F-F2A5C1DE145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578E1-AE8A-404C-981C-08D4865B5811}">
      <dsp:nvSpPr>
        <dsp:cNvPr id="0" name=""/>
        <dsp:cNvSpPr/>
      </dsp:nvSpPr>
      <dsp:spPr>
        <a:xfrm>
          <a:off x="473477" y="959786"/>
          <a:ext cx="771240" cy="7712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1D88C1-F60A-4E01-88A1-32CA92911222}">
      <dsp:nvSpPr>
        <dsp:cNvPr id="0" name=""/>
        <dsp:cNvSpPr/>
      </dsp:nvSpPr>
      <dsp:spPr>
        <a:xfrm>
          <a:off x="2163" y="2131867"/>
          <a:ext cx="1713867" cy="1499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Future Scope</a:t>
          </a:r>
        </a:p>
      </dsp:txBody>
      <dsp:txXfrm>
        <a:off x="2163" y="2131867"/>
        <a:ext cx="1713867" cy="1499633"/>
      </dsp:txXfrm>
    </dsp:sp>
    <dsp:sp modelId="{5E587436-499D-48CF-997D-EBAF7EE0A216}">
      <dsp:nvSpPr>
        <dsp:cNvPr id="0" name=""/>
        <dsp:cNvSpPr/>
      </dsp:nvSpPr>
      <dsp:spPr>
        <a:xfrm>
          <a:off x="2487271" y="959786"/>
          <a:ext cx="771240" cy="7712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3B4E96-F51C-4E8C-B3C9-2D5BD449F807}">
      <dsp:nvSpPr>
        <dsp:cNvPr id="0" name=""/>
        <dsp:cNvSpPr/>
      </dsp:nvSpPr>
      <dsp:spPr>
        <a:xfrm>
          <a:off x="2015957" y="2131867"/>
          <a:ext cx="1713867" cy="1499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Continued relevance: Command line chatrooms will remain relevant in the future as they provide a lightweight and customizable way to communicate and collaborate in various settings, such as software development and scientific research.</a:t>
          </a:r>
        </a:p>
      </dsp:txBody>
      <dsp:txXfrm>
        <a:off x="2015957" y="2131867"/>
        <a:ext cx="1713867" cy="1499633"/>
      </dsp:txXfrm>
    </dsp:sp>
    <dsp:sp modelId="{8A8C54A8-5BB6-44E4-AFB1-98C717E2EB07}">
      <dsp:nvSpPr>
        <dsp:cNvPr id="0" name=""/>
        <dsp:cNvSpPr/>
      </dsp:nvSpPr>
      <dsp:spPr>
        <a:xfrm>
          <a:off x="4501065" y="959786"/>
          <a:ext cx="771240" cy="7712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551515-7ACA-4268-B46F-F2A5C1DE1451}">
      <dsp:nvSpPr>
        <dsp:cNvPr id="0" name=""/>
        <dsp:cNvSpPr/>
      </dsp:nvSpPr>
      <dsp:spPr>
        <a:xfrm>
          <a:off x="4029751" y="2131867"/>
          <a:ext cx="1713867" cy="1499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Integration with other tools: Command line chatrooms will become more integrated with other command line tools, making it easier to automate and streamline tasks, share information, and work more efficiently across teams and organizations.</a:t>
          </a:r>
        </a:p>
      </dsp:txBody>
      <dsp:txXfrm>
        <a:off x="4029751" y="2131867"/>
        <a:ext cx="1713867" cy="149963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6T18:03:18.096"/>
    </inkml:context>
    <inkml:brush xml:id="br0">
      <inkml:brushProperty name="width" value="0.1" units="cm"/>
      <inkml:brushProperty name="height" value="0.1" units="cm"/>
    </inkml:brush>
  </inkml:definitions>
  <inkml:trace contextRef="#ctx0" brushRef="#br0">8514 2210 16383 0 0,'-9'-9'0'0'0,"-12"-2"0"0"0,-1-18 0 0 0,10-12 0 0 0,17-8 0 0 0,17-5 0 0 0,3-1 0 0 0,-10 8 0 0 0,-17 12 0 0 0,-25 13 0 0 0,-27 9 0 0 0,-11 7 0 0 0,4 14 0 0 0,4 13 0 0 0,3 22 0 0 0,-7 3 0 0 0,-11-6 0 0 0,-10-11 0 0 0,0 0 0 0 0,13 3 0 0 0,28-4 0 0 0,30-6 0 0 0,42-8 0 0 0,25-23 0 0 0,21-19 0 0 0,15-31 0 0 0,0-14 0 0 0,-16-4 0 0 0,-11 3 0 0 0,-8 13 0 0 0,-6 9 0 0 0,-1 5 0 0 0,-11 1 0 0 0,-20 8 0 0 0,-22 11 0 0 0,-54 10 0 0 0,-44 8 0 0 0,-23 5 0 0 0,2 4 0 0 0,3 10 0 0 0,23 13 0 0 0,18 1 0 0 0,23 7 0 0 0,20 6 0 0 0,8-3 0 0 0,-1 1 0 0 0,-4-5 0 0 0,13-7 0 0 0,17-9 0 0 0,18-5 0 0 0,33-6 0 0 0,17-2 0 0 0,6-2 0 0 0,17 0 0 0 0,11-1 0 0 0,-21 1 0 0 0,-14 0 0 0 0,-27 1 0 0 0,-30-1 0 0 0,-24 1 0 0 0,-27 17 0 0 0,-15 16 0 0 0,20 1 0 0 0,25-5 0 0 0,32 1 0 0 0,40-4 0 0 0,27-6 0 0 0,-10-7 0 0 0,-35-6 0 0 0,-52-4 0 0 0,-49-2 0 0 0,-24-2 0 0 0,-15 9 0 0 0,1 11 0 0 0,-10 2 0 0 0,5-1 0 0 0,11-6 0 0 0,13-3 0 0 0,28-6 0 0 0,50-2 0 0 0,33-2 0 0 0,29-1 0 0 0,30-1 0 0 0,18 0 0 0 0,16 0 0 0 0,-5 1 0 0 0,-4-1 0 0 0,4 1 0 0 0,-1 0 0 0 0,-3 0 0 0 0,-4 0 0 0 0,-11 0 0 0 0,2 0 0 0 0,-16 26 0 0 0,-22 18 0 0 0,-23 10 0 0 0,-18 31 0 0 0,-14 10 0 0 0,-25-3 0 0 0,-20-17 0 0 0,-20-21 0 0 0,-11-19 0 0 0,-20-17 0 0 0,-4-10 0 0 0,-4-8 0 0 0,4-2 0 0 0,-8-2 0 0 0,4 0 0 0 0,9 0 0 0 0,10 2 0 0 0,-9 0 0 0 0,11-7 0 0 0,17-12 0 0 0,18-11 0 0 0,42-17 0 0 0,29-9 0 0 0,18-4 0 0 0,9 0 0 0 0,2 11 0 0 0,18 13 0 0 0,4 5 0 0 0,-3 0 0 0 0,-8-4 0 0 0,-24-14 0 0 0,-29 3 0 0 0,-36 9 0 0 0,-33 3 0 0 0,-34 7 0 0 0,-21 8 0 0 0,-18 9 0 0 0,2-4 0 0 0,12-7 0 0 0,17 1 0 0 0,15 3 0 0 0,19-4 0 0 0,38 3 0 0 0,31 4 0 0 0,31 5 0 0 0,16 4 0 0 0,8 4 0 0 0,27 2 0 0 0,15 1 0 0 0,16 1 0 0 0,4 0 0 0 0,6 0 0 0 0,-37-1 0 0 0,-45 1 0 0 0,-47-1 0 0 0,-35 0 0 0 0,-39 0 0 0 0,-16 0 0 0 0,-29 0 0 0 0,-4 0 0 0 0,9 0 0 0 0,14-8 0 0 0,15-4 0 0 0,11 1 0 0 0,0 2 0 0 0,20 2 0 0 0,28 3 0 0 0,34 2 0 0 0,41 1 0 0 0,29 10 0 0 0,26 3 0 0 0,4 0 0 0 0,8-3 0 0 0,-7-2 0 0 0,-15-3 0 0 0,11-1 0 0 0,4-2 0 0 0,9-1 0 0 0,-17 8 0 0 0,-27 12 0 0 0,-35 2 0 0 0,-43-2 0 0 0,-31-5 0 0 0,-19-5 0 0 0,-10-4 0 0 0,-4-3 0 0 0,-18-2 0 0 0,-4-1 0 0 0,-5-1 0 0 0,3 17 0 0 0,26 7 0 0 0,31-2 0 0 0,30-3 0 0 0,49-6 0 0 0,43-4 0 0 0,24-4 0 0 0,-1-2 0 0 0,8-2 0 0 0,-27-1 0 0 0,-56 0 0 0 0,-70-8 0 0 0,-39-4 0 0 0,-26 2 0 0 0,-13 1 0 0 0,1 4 0 0 0,-6 2 0 0 0,6 2 0 0 0,21 1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6T18:03:18.097"/>
    </inkml:context>
    <inkml:brush xml:id="br0">
      <inkml:brushProperty name="width" value="0.35" units="cm"/>
      <inkml:brushProperty name="height" value="0.35" units="cm"/>
    </inkml:brush>
  </inkml:definitions>
  <inkml:trace contextRef="#ctx0" brushRef="#br0">8357 1480 16383 0 0,'-17'0'0'0'0,"-15"0"0"0"0,-2 9 0 0 0,5 11 0 0 0,7 12 0 0 0,8 26 0 0 0,5 12 0 0 0,6 12 0 0 0,2 1 0 0 0,2 12 0 0 0,0 8 0 0 0,9 13 0 0 0,12 12 0 0 0,2-6 0 0 0,-4-6 0 0 0,-4-15 0 0 0,-5 3 0 0 0,-5-26 0 0 0,-3-52 0 0 0,-3-40 0 0 0,0-34 0 0 0,-18-27 0 0 0,-7-10 0 0 0,2 1 0 0 0,4 7 0 0 0,6 6 0 0 0,5 8 0 0 0,-14-13 0 0 0,-12-1 0 0 0,-17 11 0 0 0,-10 18 0 0 0,-28-10 0 0 0,-9 6 0 0 0,-5 11 0 0 0,6 12 0 0 0,-6 12 0 0 0,-4 8 0 0 0,-10 15 0 0 0,-11 6 0 0 0,-1 1 0 0 0,-6-1 0 0 0,12 5 0 0 0,35 1 0 0 0,51-4 0 0 0,40-3 0 0 0,37-5 0 0 0,47-2 0 0 0,52-2 0 0 0,56-2 0 0 0,47 0 0 0 0,17-1 0 0 0,0 0 0 0 0,-8 0 0 0 0,-4 1 0 0 0,9-9 0 0 0,-22-3 0 0 0,-23-8 0 0 0,-23-1 0 0 0,-24-14 0 0 0,-24-10 0 0 0,-17 3 0 0 0,-21-1 0 0 0,-37 8 0 0 0,-38 9 0 0 0,-50 9 0 0 0,-30 8 0 0 0,-23 5 0 0 0,-8 3 0 0 0,-15 2 0 0 0,-1 1 0 0 0,9 0 0 0 0,10 0 0 0 0,11-1 0 0 0,9 8 0 0 0,14 21 0 0 0,15 13 0 0 0,-4 9 0 0 0,-14 4 0 0 0,19-8 0 0 0,33-11 0 0 0,33-13 0 0 0,2-10 0 0 0,-32-7 0 0 0,-25-5 0 0 0,-27-3 0 0 0,-31-2 0 0 0,-21 1 0 0 0,-20 0 0 0 0,3 0 0 0 0,2 1 0 0 0,3 0 0 0 0,30 1 0 0 0,37 0 0 0 0,35 0 0 0 0,36 0 0 0 0,41 0 0 0 0,43 0 0 0 0,11 1 0 0 0,-5-1 0 0 0,3 0 0 0 0,-1 0 0 0 0,5 0 0 0 0,-1 0 0 0 0,-3 0 0 0 0,-31 0 0 0 0,-49 0 0 0 0,-48 0 0 0 0,-40 0 0 0 0,-30 0 0 0 0,-10 0 0 0 0,-17 8 0 0 0,1 13 0 0 0,0 19 0 0 0,10 12 0 0 0,3 6 0 0 0,8 2 0 0 0,18-18 0 0 0,38-25 0 0 0,32-33 0 0 0,15-22 0 0 0,5-14 0 0 0,-3-7 0 0 0,-4-10 0 0 0,-6-3 0 0 0,-22 11 0 0 0,-10-2 0 0 0,-10 10 0 0 0,-8 14 0 0 0,-7 14 0 0 0,-14 11 0 0 0,-13 7 0 0 0,-13 6 0 0 0,-1 2 0 0 0,6 2 0 0 0,17 9 0 0 0,18 10 0 0 0,18 12 0 0 0,4-1 0 0 0,-12-6 0 0 0,-8 1 0 0 0,3 5 0 0 0,8 6 0 0 0,10 21 0 0 0,8 11 0 0 0,-2 10 0 0 0,-7 0 0 0 0,1 13 0 0 0,-6-1 0 0 0,3-7 0 0 0,5-10 0 0 0,7-9 0 0 0,4-25 0 0 0,5-36 0 0 0,3-47 0 0 0,1-33 0 0 0,-8-21 0 0 0,-2-5 0 0 0,-9 8 0 0 0,-1 9 0 0 0,3 11 0 0 0,5 8 0 0 0,3 25 0 0 0,4 27 0 0 0,-14 15 0 0 0,-5 17 0 0 0,2 13 0 0 0,5 28 0 0 0,5 11 0 0 0,-4 4 0 0 0,-8-13 0 0 0,-9-15 0 0 0,1-26 0 0 0,7-25 0 0 0,7-21 0 0 0,6-33 0 0 0,6-15 0 0 0,3-13 0 0 0,3-10 0 0 0,1-5 0 0 0,1 4 0 0 0,-1 28 0 0 0,0 34 0 0 0,0 32 0 0 0,0 33 0 0 0,-1 21 0 0 0,0 19 0 0 0,0 6 0 0 0,0-2 0 0 0,0-21 0 0 0,0-30 0 0 0,0-27 0 0 0,0-22 0 0 0,0-15 0 0 0,8-19 0 0 0,13-17 0 0 0,19-4 0 0 0,12 3 0 0 0,7 5 0 0 0,0-2 0 0 0,-8 20 0 0 0,-5 37 0 0 0,8 47 0 0 0,-6 28 0 0 0,-2 22 0 0 0,-9 22 0 0 0,-10 22 0 0 0,-2 6 0 0 0,-4 8 0 0 0,-7-2 0 0 0,-5 2 0 0 0,-4-13 0 0 0,-3-3 0 0 0,-2-12 0 0 0,8-25 0 0 0,3-45 0 0 0,-1-46 0 0 0,15-49 0 0 0,13-41 0 0 0,0-22 0 0 0,10-18 0 0 0,-2-2 0 0 0,-9 4 0 0 0,-11 7 0 0 0,-10 17 0 0 0,1 1 0 0 0,6 18 0 0 0,0 34 0 0 0,-4 36 0 0 0,-6 38 0 0 0,-5 25 0 0 0,-3 33 0 0 0,-3 11 0 0 0,-2 9 0 0 0,-1-3 0 0 0,0 10 0 0 0,0 4 0 0 0,0 11 0 0 0,1-6 0 0 0,-1-13 0 0 0,1-14 0 0 0,-9-13 0 0 0,-20-18 0 0 0,-5-27 0 0 0,2-36 0 0 0,17-42 0 0 0,10-21 0 0 0,15-25 0 0 0,14-13 0 0 0,21-13 0 0 0,3-13 0 0 0,-7 8 0 0 0,-11 9 0 0 0,-9 16 0 0 0,-1-1 0 0 0,6 9 0 0 0,7 20 0 0 0,15 33 0 0 0,9 32 0 0 0,-6 44 0 0 0,-11 25 0 0 0,-4 12 0 0 0,1-7 0 0 0,2-13 0 0 0,5-15 0 0 0,-7-6 0 0 0,-8 2 0 0 0,-10 13 0 0 0,0 8 0 0 0,7 4 0 0 0,-2 9 0 0 0,-4 4 0 0 0,11 15 0 0 0,1 3 0 0 0,-6 3 0 0 0,-6-21 0 0 0,-7-41 0 0 0,-6-33 0 0 0,-13-43 0 0 0,-5-21 0 0 0,-18-9 0 0 0,-5 1 0 0 0,-5 14 0 0 0,-4 17 0 0 0,4 25 0 0 0,1 25 0 0 0,6 3 0 0 0,9-8 0 0 0,9-31 0 0 0,-12-18 0 0 0,-9-1 0 0 0,-9 17 0 0 0,5 41 0 0 0,-1 36 0 0 0,-11 38 0 0 0,-6 31 0 0 0,8 14 0 0 0,11 12 0 0 0,12 9 0 0 0,3-3 0 0 0,-14 0 0 0 0,1-32 0 0 0,5-54 0 0 0,9-54 0 0 0,8-54 0 0 0,15-53 0 0 0,34-36 0 0 0,19-21 0 0 0,1 0 0 0 0,0 0 0 0 0,8 2 0 0 0,-7 18 0 0 0,-13 16 0 0 0,-4 20 0 0 0,-1 27 0 0 0,-7 37 0 0 0,-8 32 0 0 0,-8 45 0 0 0,-7 25 0 0 0,-14 11 0 0 0,-14 1 0 0 0,-4-3 0 0 0,3-5 0 0 0,12-13 0 0 0,18-16 0 0 0,24-14 0 0 0,25-12 0 0 0,19-6 0 0 0,-3 3 0 0 0,-23 10 0 0 0,-46 20 0 0 0,-33 2 0 0 0,-30-5 0 0 0,-13-8 0 0 0,-21-9 0 0 0,-3-8 0 0 0,5 4 0 0 0,9-1 0 0 0,10-3 0 0 0,-10-2 0 0 0,1-4 0 0 0,5-1 0 0 0,6-2 0 0 0,6-1 0 0 0,-3-18 0 0 0,0-6 0 0 0,12-8 0 0 0,14-7 0 0 0,15-14 0 0 0,11-7 0 0 0,8-20 0 0 0,6-5 0 0 0,10 12 0 0 0,22 9 0 0 0,15 17 0 0 0,7 15 0 0 0,3 13 0 0 0,10 11 0 0 0,12 5 0 0 0,0 5 0 0 0,22 27 0 0 0,3 18 0 0 0,-8 18 0 0 0,-11 25 0 0 0,-20 23 0 0 0,-22 10 0 0 0,-17-7 0 0 0,-14 3 0 0 0,-8-1 0 0 0,-5 5 0 0 0,-3 0 0 0 0,0-12 0 0 0,0 1 0 0 0,1-10 0 0 0,1-13 0 0 0,1-13 0 0 0,1-11 0 0 0,-9-16 0 0 0,-12-17 0 0 0,-10-13 0 0 0,-1-20 0 0 0,6-17 0 0 0,7-33 0 0 0,6-16 0 0 0,6-14 0 0 0,4-29 0 0 0,3-21 0 0 0,1-25 0 0 0,0-11 0 0 0,1 5 0 0 0,-1 4 0 0 0,0 20 0 0 0,-1 24 0 0 0,0 6 0 0 0,1 12 0 0 0,7 13 0 0 0,30 22 0 0 0,26 20 0 0 0,28 18 0 0 0,7 12 0 0 0,-4 9 0 0 0,-18 13 0 0 0,-23 22 0 0 0,-20 14 0 0 0,-16 17 0 0 0,-11 7 0 0 0,-7 16 0 0 0,-3 4 0 0 0,-1 3 0 0 0,0-6 0 0 0,0 0 0 0 0,2-6 0 0 0,-8-8 0 0 0,-12-8 0 0 0,-27-16 0 0 0,-15-15 0 0 0,-14-15 0 0 0,-11-10 0 0 0,-8-7 0 0 0,3-4 0 0 0,10-1 0 0 0,-8-19 0 0 0,3-23 0 0 0,8-13 0 0 0,18-14 0 0 0,2-30 0 0 0,-7-15 0 0 0,10-6 0 0 0,13 9 0 0 0,15 15 0 0 0,12 15 0 0 0,10 5 0 0 0,6 6 0 0 0,3-1 0 0 0,10 2 0 0 0,21 4 0 0 0,14 6 0 0 0,25 12 0 0 0,27-2 0 0 0,6-2 0 0 0,-6-1 0 0 0,-3 10 0 0 0,-8 11 0 0 0,8 12 0 0 0,-5 9 0 0 0,-8 7 0 0 0,-17 13 0 0 0,-21 23 0 0 0,-18 14 0 0 0,-13 18 0 0 0,-8 24 0 0 0,-6 15 0 0 0,-2 17 0 0 0,-1-4 0 0 0,-8 5 0 0 0,-12-8 0 0 0,-18-7 0 0 0,-11-12 0 0 0,-6-12 0 0 0,-1-22 0 0 0,-17-19 0 0 0,-4 0 0 0 0,-6 3 0 0 0,3-6 0 0 0,-10-10 0 0 0,1-9 0 0 0,9-8 0 0 0,0-5 0 0 0,-11-4 0 0 0,-16-2 0 0 0,1-1 0 0 0,3 0 0 0 0,11-17 0 0 0,3-5 0 0 0,10 1 0 0 0,0-13 0 0 0,15-18 0 0 0,19-9 0 0 0,18-10 0 0 0,14-3 0 0 0,10-14 0 0 0,6 0 0 0 0,4-4 0 0 0,0 7 0 0 0,1 0 0 0 0,8 6 0 0 0,10 8 0 0 0,11 8 0 0 0,8 6 0 0 0,24 13 0 0 0,18 14 0 0 0,39 13 0 0 0,17 1 0 0 0,10 3 0 0 0,6 4 0 0 0,13-13 0 0 0,3-12 0 0 0,-9 1 0 0 0,-24 6 0 0 0,-9 8 0 0 0,-17 7 0 0 0,-11 7 0 0 0,-13 4 0 0 0,4 2 0 0 0,-4 2 0 0 0,-9 10 0 0 0,-8 11 0 0 0,0 28 0 0 0,-11 15 0 0 0,-16 14 0 0 0,-16 1 0 0 0,-12 15 0 0 0,-9-1 0 0 0,-6 2 0 0 0,-2 10 0 0 0,-2-4 0 0 0,0-1 0 0 0,0 25 0 0 0,1 10 0 0 0,-8 7 0 0 0,-29-12 0 0 0,-16-18 0 0 0,-8-13 0 0 0,-2-13 0 0 0,2-13 0 0 0,-16-19 0 0 0,-2-19 0 0 0,-5-15 0 0 0,2-12 0 0 0,-9-7 0 0 0,1-4 0 0 0,8-19 0 0 0,9-6 0 0 0,9-16 0 0 0,-2-10 0 0 0,11-4 0 0 0,5-28 0 0 0,4 1 0 0 0,10 6 0 0 0,11-11 0 0 0,10-7 0 0 0,8-14 0 0 0,6 4 0 0 0,3-8 0 0 0,2-1 0 0 0,0 10 0 0 0,0 14 0 0 0,0 5 0 0 0,8 8 0 0 0,11 9 0 0 0,20 16 0 0 0,11 8 0 0 0,15 3 0 0 0,31 9 0 0 0,25 10 0 0 0,18 9 0 0 0,-6 6 0 0 0,-9 5 0 0 0,-17 3 0 0 0,0 2 0 0 0,-10 0 0 0 0,-14 0 0 0 0,-11 8 0 0 0,-20 11 0 0 0,-18 29 0 0 0,-15 14 0 0 0,-11 15 0 0 0,9 36 0 0 0,3 18 0 0 0,-3-15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6T18:03:18.098"/>
    </inkml:context>
    <inkml:brush xml:id="br0">
      <inkml:brushProperty name="width" value="0.35" units="cm"/>
      <inkml:brushProperty name="height" value="0.35" units="cm"/>
    </inkml:brush>
  </inkml:definitions>
  <inkml:trace contextRef="#ctx0" brushRef="#br0">8493 1508 16383 0 0,'35'18'0'0'0,"47"23"0"0"0,9 4 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41143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08966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21005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78943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55333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13534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31675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36182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85333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68387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74540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74294084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customXml" Target="../ink/ink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mputer script on a screen">
            <a:extLst>
              <a:ext uri="{FF2B5EF4-FFF2-40B4-BE49-F238E27FC236}">
                <a16:creationId xmlns:a16="http://schemas.microsoft.com/office/drawing/2014/main" id="{230B3BA6-5044-39D1-1155-883F29F82051}"/>
              </a:ext>
            </a:extLst>
          </p:cNvPr>
          <p:cNvPicPr>
            <a:picLocks noChangeAspect="1"/>
          </p:cNvPicPr>
          <p:nvPr/>
        </p:nvPicPr>
        <p:blipFill rotWithShape="1">
          <a:blip r:embed="rId2"/>
          <a:srcRect t="7527" r="23298" b="1564"/>
          <a:stretch/>
        </p:blipFill>
        <p:spPr>
          <a:xfrm>
            <a:off x="3523488" y="10"/>
            <a:ext cx="8668512" cy="6857990"/>
          </a:xfrm>
          <a:prstGeom prst="rect">
            <a:avLst/>
          </a:prstGeom>
        </p:spPr>
      </p:pic>
      <p:sp>
        <p:nvSpPr>
          <p:cNvPr id="11" name="Rectangle 1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7981" y="1122363"/>
            <a:ext cx="4023360" cy="3204134"/>
          </a:xfrm>
        </p:spPr>
        <p:txBody>
          <a:bodyPr anchor="b">
            <a:normAutofit/>
          </a:bodyPr>
          <a:lstStyle/>
          <a:p>
            <a:pPr algn="l"/>
            <a:br>
              <a:rPr lang="en-US" sz="3700" b="1" dirty="0">
                <a:latin typeface="Sitka Heading"/>
                <a:ea typeface="+mj-lt"/>
                <a:cs typeface="+mj-lt"/>
              </a:rPr>
            </a:br>
            <a:br>
              <a:rPr lang="en-US" sz="3700" b="1" dirty="0">
                <a:latin typeface="Sitka Heading"/>
                <a:ea typeface="+mj-lt"/>
                <a:cs typeface="+mj-lt"/>
              </a:rPr>
            </a:br>
            <a:r>
              <a:rPr lang="en-US" sz="3700" b="1" dirty="0">
                <a:latin typeface="Sitka Heading"/>
                <a:ea typeface="+mj-lt"/>
                <a:cs typeface="+mj-lt"/>
              </a:rPr>
              <a:t>Pythonic Chat: Building a Command Line Chatroom</a:t>
            </a:r>
            <a:endParaRPr lang="en-US" sz="3700" b="1" dirty="0">
              <a:latin typeface="Sitka Heading"/>
              <a:cs typeface="Calibri Light"/>
            </a:endParaRPr>
          </a:p>
        </p:txBody>
      </p:sp>
      <p:sp>
        <p:nvSpPr>
          <p:cNvPr id="12"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DF56DAC-A4F1-2962-3589-35BF11716D8D}"/>
                  </a:ext>
                </a:extLst>
              </p14:cNvPr>
              <p14:cNvContentPartPr/>
              <p14:nvPr/>
            </p14:nvContentPartPr>
            <p14:xfrm>
              <a:off x="878331" y="554213"/>
              <a:ext cx="559359" cy="418907"/>
            </p14:xfrm>
          </p:contentPart>
        </mc:Choice>
        <mc:Fallback xmlns="">
          <p:pic>
            <p:nvPicPr>
              <p:cNvPr id="5" name="Ink 4">
                <a:extLst>
                  <a:ext uri="{FF2B5EF4-FFF2-40B4-BE49-F238E27FC236}">
                    <a16:creationId xmlns:a16="http://schemas.microsoft.com/office/drawing/2014/main" id="{BDF56DAC-A4F1-2962-3589-35BF11716D8D}"/>
                  </a:ext>
                </a:extLst>
              </p:cNvPr>
              <p:cNvPicPr/>
              <p:nvPr/>
            </p:nvPicPr>
            <p:blipFill>
              <a:blip r:embed="rId4"/>
              <a:stretch>
                <a:fillRect/>
              </a:stretch>
            </p:blipFill>
            <p:spPr>
              <a:xfrm>
                <a:off x="860334" y="536219"/>
                <a:ext cx="594994" cy="45453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CE0B67E-AACF-DD96-EE50-A0092E557EE3}"/>
                  </a:ext>
                </a:extLst>
              </p14:cNvPr>
              <p14:cNvContentPartPr/>
              <p14:nvPr/>
            </p14:nvContentPartPr>
            <p14:xfrm>
              <a:off x="307521" y="369157"/>
              <a:ext cx="1163621" cy="859052"/>
            </p14:xfrm>
          </p:contentPart>
        </mc:Choice>
        <mc:Fallback xmlns="">
          <p:pic>
            <p:nvPicPr>
              <p:cNvPr id="6" name="Ink 5">
                <a:extLst>
                  <a:ext uri="{FF2B5EF4-FFF2-40B4-BE49-F238E27FC236}">
                    <a16:creationId xmlns:a16="http://schemas.microsoft.com/office/drawing/2014/main" id="{FCE0B67E-AACF-DD96-EE50-A0092E557EE3}"/>
                  </a:ext>
                </a:extLst>
              </p:cNvPr>
              <p:cNvPicPr/>
              <p:nvPr/>
            </p:nvPicPr>
            <p:blipFill>
              <a:blip r:embed="rId6"/>
              <a:stretch>
                <a:fillRect/>
              </a:stretch>
            </p:blipFill>
            <p:spPr>
              <a:xfrm>
                <a:off x="244535" y="306203"/>
                <a:ext cx="1289233" cy="984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3DB79BA-1C40-A2AB-87B8-31BA7589F04D}"/>
                  </a:ext>
                </a:extLst>
              </p14:cNvPr>
              <p14:cNvContentPartPr/>
              <p14:nvPr/>
            </p14:nvContentPartPr>
            <p14:xfrm>
              <a:off x="1579755" y="538976"/>
              <a:ext cx="74929" cy="37464"/>
            </p14:xfrm>
          </p:contentPart>
        </mc:Choice>
        <mc:Fallback xmlns="">
          <p:pic>
            <p:nvPicPr>
              <p:cNvPr id="7" name="Ink 6">
                <a:extLst>
                  <a:ext uri="{FF2B5EF4-FFF2-40B4-BE49-F238E27FC236}">
                    <a16:creationId xmlns:a16="http://schemas.microsoft.com/office/drawing/2014/main" id="{43DB79BA-1C40-A2AB-87B8-31BA7589F04D}"/>
                  </a:ext>
                </a:extLst>
              </p:cNvPr>
              <p:cNvPicPr/>
              <p:nvPr/>
            </p:nvPicPr>
            <p:blipFill>
              <a:blip r:embed="rId8"/>
              <a:stretch>
                <a:fillRect/>
              </a:stretch>
            </p:blipFill>
            <p:spPr>
              <a:xfrm>
                <a:off x="1517015" y="476536"/>
                <a:ext cx="200050" cy="161987"/>
              </a:xfrm>
              <a:prstGeom prst="rect">
                <a:avLst/>
              </a:prstGeom>
            </p:spPr>
          </p:pic>
        </mc:Fallback>
      </mc:AlternateContent>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52114C-4BFB-4E63-1439-7F237E8CFEC1}"/>
              </a:ext>
            </a:extLst>
          </p:cNvPr>
          <p:cNvSpPr>
            <a:spLocks noGrp="1"/>
          </p:cNvSpPr>
          <p:nvPr>
            <p:ph type="title"/>
          </p:nvPr>
        </p:nvSpPr>
        <p:spPr>
          <a:xfrm>
            <a:off x="6806322" y="3678360"/>
            <a:ext cx="4805996" cy="1297115"/>
          </a:xfrm>
        </p:spPr>
        <p:txBody>
          <a:bodyPr vert="horz" lIns="91440" tIns="45720" rIns="91440" bIns="45720" rtlCol="0" anchor="t">
            <a:normAutofit/>
          </a:bodyPr>
          <a:lstStyle/>
          <a:p>
            <a:r>
              <a:rPr lang="en-US" sz="4000" b="1" kern="1200" dirty="0">
                <a:latin typeface="Sitka Text"/>
              </a:rPr>
              <a:t>THANK YOU</a:t>
            </a:r>
          </a:p>
        </p:txBody>
      </p:sp>
      <p:pic>
        <p:nvPicPr>
          <p:cNvPr id="7" name="Graphic 5" descr="Handshake">
            <a:extLst>
              <a:ext uri="{FF2B5EF4-FFF2-40B4-BE49-F238E27FC236}">
                <a16:creationId xmlns:a16="http://schemas.microsoft.com/office/drawing/2014/main" id="{50B04D3E-7638-6775-D351-EB4020B5FD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2736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A picture containing indoor&#10;&#10;Description automatically generated">
            <a:extLst>
              <a:ext uri="{FF2B5EF4-FFF2-40B4-BE49-F238E27FC236}">
                <a16:creationId xmlns:a16="http://schemas.microsoft.com/office/drawing/2014/main" id="{E90EFB72-BC91-C37B-5B49-1E1750BE1941}"/>
              </a:ext>
            </a:extLst>
          </p:cNvPr>
          <p:cNvPicPr>
            <a:picLocks noChangeAspect="1"/>
          </p:cNvPicPr>
          <p:nvPr/>
        </p:nvPicPr>
        <p:blipFill rotWithShape="1">
          <a:blip r:embed="rId2"/>
          <a:srcRect l="3147" r="7664"/>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cene3d>
            <a:camera prst="orthographicFront"/>
            <a:lightRig rig="contrasting" dir="t">
              <a:rot lat="0" lon="0" rev="4200000"/>
            </a:lightRig>
          </a:scene3d>
          <a:sp3d prstMaterial="plastic">
            <a:bevelT w="381000" h="114300" prst="relaxedInset"/>
            <a:contourClr>
              <a:srgbClr val="969696"/>
            </a:contourClr>
          </a:sp3d>
        </p:spPr>
      </p:pic>
      <p:sp>
        <p:nvSpPr>
          <p:cNvPr id="3" name="Content Placeholder 2">
            <a:extLst>
              <a:ext uri="{FF2B5EF4-FFF2-40B4-BE49-F238E27FC236}">
                <a16:creationId xmlns:a16="http://schemas.microsoft.com/office/drawing/2014/main" id="{9B1B552D-574E-D2E7-EF5C-A91E5B1E5825}"/>
              </a:ext>
            </a:extLst>
          </p:cNvPr>
          <p:cNvSpPr>
            <a:spLocks noGrp="1"/>
          </p:cNvSpPr>
          <p:nvPr>
            <p:ph idx="1"/>
          </p:nvPr>
        </p:nvSpPr>
        <p:spPr>
          <a:xfrm>
            <a:off x="6585675" y="1283751"/>
            <a:ext cx="5012538" cy="4663174"/>
          </a:xfrm>
        </p:spPr>
        <p:txBody>
          <a:bodyPr vert="horz" lIns="91440" tIns="45720" rIns="91440" bIns="45720" rtlCol="0" anchor="t">
            <a:normAutofit/>
          </a:bodyPr>
          <a:lstStyle/>
          <a:p>
            <a:endParaRPr lang="en-US" sz="1700" dirty="0"/>
          </a:p>
          <a:p>
            <a:endParaRPr lang="en-US" sz="2000" b="1" dirty="0">
              <a:cs typeface="Calibri"/>
            </a:endParaRPr>
          </a:p>
          <a:p>
            <a:pPr marL="0" indent="0">
              <a:buNone/>
            </a:pPr>
            <a:r>
              <a:rPr lang="en-US" sz="2400" b="1" dirty="0"/>
              <a:t>Introduction</a:t>
            </a:r>
            <a:endParaRPr lang="en-US" sz="2400" b="1" dirty="0">
              <a:cs typeface="Calibri"/>
            </a:endParaRPr>
          </a:p>
          <a:p>
            <a:pPr marL="0" indent="0">
              <a:buNone/>
            </a:pPr>
            <a:r>
              <a:rPr lang="en-US" sz="1800" dirty="0">
                <a:solidFill>
                  <a:schemeClr val="tx1">
                    <a:lumMod val="75000"/>
                  </a:schemeClr>
                </a:solidFill>
                <a:ea typeface="+mn-lt"/>
                <a:cs typeface="+mn-lt"/>
              </a:rPr>
              <a:t>Python is a powerful programming language that can be used for various purposes, including creating chatrooms. In this presentation, we will explore the process of creating a command line based chatroom using Python.</a:t>
            </a:r>
            <a:endParaRPr lang="en-US" sz="1800" dirty="0">
              <a:solidFill>
                <a:schemeClr val="tx1">
                  <a:lumMod val="75000"/>
                </a:schemeClr>
              </a:solidFill>
              <a:cs typeface="Calibri"/>
            </a:endParaRPr>
          </a:p>
          <a:p>
            <a:pPr marL="0" indent="0">
              <a:buNone/>
            </a:pPr>
            <a:r>
              <a:rPr lang="en-US" sz="1800" dirty="0">
                <a:solidFill>
                  <a:schemeClr val="tx1">
                    <a:lumMod val="75000"/>
                  </a:schemeClr>
                </a:solidFill>
                <a:ea typeface="+mn-lt"/>
                <a:cs typeface="+mn-lt"/>
              </a:rPr>
              <a:t>The chatroom will allow multiple users to communicate with each other in real-time, making it an ideal solution for teams or groups who need to collaborate remotely.</a:t>
            </a:r>
            <a:endParaRPr lang="en-US" sz="1800" dirty="0">
              <a:solidFill>
                <a:schemeClr val="tx1">
                  <a:lumMod val="75000"/>
                </a:schemeClr>
              </a:solidFill>
              <a:cs typeface="Calibri"/>
            </a:endParaRPr>
          </a:p>
          <a:p>
            <a:endParaRPr lang="en-US" sz="1700" dirty="0">
              <a:solidFill>
                <a:schemeClr val="tx1">
                  <a:lumMod val="85000"/>
                </a:schemeClr>
              </a:solidFill>
              <a:cs typeface="Calibri"/>
            </a:endParaRPr>
          </a:p>
        </p:txBody>
      </p:sp>
    </p:spTree>
    <p:extLst>
      <p:ext uri="{BB962C8B-B14F-4D97-AF65-F5344CB8AC3E}">
        <p14:creationId xmlns:p14="http://schemas.microsoft.com/office/powerpoint/2010/main" val="198096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61A203-3F87-D42C-F676-E7FD34E50AA3}"/>
              </a:ext>
            </a:extLst>
          </p:cNvPr>
          <p:cNvSpPr>
            <a:spLocks noGrp="1"/>
          </p:cNvSpPr>
          <p:nvPr>
            <p:ph type="title"/>
          </p:nvPr>
        </p:nvSpPr>
        <p:spPr>
          <a:xfrm>
            <a:off x="560017" y="1417320"/>
            <a:ext cx="4620584" cy="4892852"/>
          </a:xfrm>
        </p:spPr>
        <p:txBody>
          <a:bodyPr vert="horz" lIns="91440" tIns="45720" rIns="91440" bIns="45720" rtlCol="0" anchor="b">
            <a:normAutofit fontScale="90000"/>
          </a:bodyPr>
          <a:lstStyle/>
          <a:p>
            <a:pPr marL="285750" indent="-285750">
              <a:buFont typeface="Wingdings" panose="05000000000000000000" pitchFamily="2" charset="2"/>
              <a:buChar char="ü"/>
            </a:pPr>
            <a:r>
              <a:rPr lang="en-US" sz="1400" b="1" i="1" dirty="0">
                <a:ea typeface="+mj-lt"/>
                <a:cs typeface="+mj-lt"/>
              </a:rPr>
              <a:t>Lightweight</a:t>
            </a:r>
            <a:r>
              <a:rPr lang="en-US" sz="1400" i="1" dirty="0">
                <a:ea typeface="+mj-lt"/>
                <a:cs typeface="+mj-lt"/>
              </a:rPr>
              <a:t>: </a:t>
            </a:r>
            <a:r>
              <a:rPr lang="en-US" sz="1400" i="1" dirty="0">
                <a:solidFill>
                  <a:schemeClr val="tx1">
                    <a:lumMod val="85000"/>
                  </a:schemeClr>
                </a:solidFill>
                <a:ea typeface="+mj-lt"/>
                <a:cs typeface="+mj-lt"/>
              </a:rPr>
              <a:t>Command line chatrooms are generally very lightweight and don't require a lot of system resources to run. This makes them ideal for use on older or less powerful computers, as well as on servers with limited resources.  </a:t>
            </a:r>
            <a:br>
              <a:rPr lang="en-US" sz="1400" i="1" dirty="0">
                <a:ea typeface="+mj-lt"/>
                <a:cs typeface="+mj-lt"/>
              </a:rPr>
            </a:br>
            <a:br>
              <a:rPr lang="en-US" sz="1400" i="1" dirty="0">
                <a:ea typeface="+mj-lt"/>
                <a:cs typeface="+mj-lt"/>
              </a:rPr>
            </a:br>
            <a:r>
              <a:rPr lang="en-US" sz="1400" b="1" i="1" dirty="0">
                <a:ea typeface="+mj-lt"/>
                <a:cs typeface="+mj-lt"/>
              </a:rPr>
              <a:t>Fast</a:t>
            </a:r>
            <a:r>
              <a:rPr lang="en-US" sz="1400" i="1" dirty="0">
                <a:ea typeface="+mj-lt"/>
                <a:cs typeface="+mj-lt"/>
              </a:rPr>
              <a:t>: </a:t>
            </a:r>
            <a:r>
              <a:rPr lang="en-US" sz="1400" i="1" dirty="0">
                <a:solidFill>
                  <a:schemeClr val="tx1">
                    <a:lumMod val="85000"/>
                  </a:schemeClr>
                </a:solidFill>
                <a:ea typeface="+mj-lt"/>
                <a:cs typeface="+mj-lt"/>
              </a:rPr>
              <a:t>Command line chatrooms are often faster than their graphical counterparts because they don't have to render any graphics or animations. This means that they can be used on slower internet connections or on devices with limited bandwidth.    </a:t>
            </a:r>
            <a:br>
              <a:rPr lang="en-US" sz="1400" i="1" dirty="0">
                <a:ea typeface="+mj-lt"/>
                <a:cs typeface="+mj-lt"/>
              </a:rPr>
            </a:br>
            <a:br>
              <a:rPr lang="en-US" sz="1400" i="1" dirty="0">
                <a:ea typeface="+mj-lt"/>
                <a:cs typeface="+mj-lt"/>
              </a:rPr>
            </a:br>
            <a:r>
              <a:rPr lang="en-US" sz="1400" b="1" i="1" dirty="0">
                <a:ea typeface="+mj-lt"/>
                <a:cs typeface="+mj-lt"/>
              </a:rPr>
              <a:t>Customizable</a:t>
            </a:r>
            <a:r>
              <a:rPr lang="en-US" sz="1400" i="1" dirty="0">
                <a:solidFill>
                  <a:schemeClr val="tx1">
                    <a:lumMod val="85000"/>
                  </a:schemeClr>
                </a:solidFill>
                <a:ea typeface="+mj-lt"/>
                <a:cs typeface="+mj-lt"/>
              </a:rPr>
              <a:t>: Command line chatrooms can be highly customizable, as they can be easily scripted and automated using shell scripts and other tools. This makes it possible to automate repetitive tasks, such as sending messages or performing searches.    </a:t>
            </a:r>
            <a:br>
              <a:rPr lang="en-US" sz="1400" i="1" dirty="0">
                <a:ea typeface="+mj-lt"/>
                <a:cs typeface="+mj-lt"/>
              </a:rPr>
            </a:br>
            <a:br>
              <a:rPr lang="en-US" sz="1400" i="1" dirty="0">
                <a:ea typeface="+mj-lt"/>
                <a:cs typeface="+mj-lt"/>
              </a:rPr>
            </a:br>
            <a:r>
              <a:rPr lang="en-US" sz="1400" b="1" i="1" dirty="0">
                <a:ea typeface="+mj-lt"/>
                <a:cs typeface="+mj-lt"/>
              </a:rPr>
              <a:t>Secure</a:t>
            </a:r>
            <a:r>
              <a:rPr lang="en-US" sz="1400" i="1" dirty="0">
                <a:ea typeface="+mj-lt"/>
                <a:cs typeface="+mj-lt"/>
              </a:rPr>
              <a:t>: </a:t>
            </a:r>
            <a:r>
              <a:rPr lang="en-US" sz="1400" i="1" dirty="0">
                <a:solidFill>
                  <a:schemeClr val="tx1">
                    <a:lumMod val="85000"/>
                  </a:schemeClr>
                </a:solidFill>
                <a:ea typeface="+mj-lt"/>
                <a:cs typeface="+mj-lt"/>
              </a:rPr>
              <a:t>Command line chatrooms are generally more secure than graphical chatrooms because they are less susceptible to attacks from malicious software. Additionally, because they don't require a graphical interface, they are less vulnerable to phishing attacks or other forms of social engineering.    </a:t>
            </a:r>
            <a:br>
              <a:rPr lang="en-US" sz="1400" i="1" dirty="0">
                <a:ea typeface="+mj-lt"/>
                <a:cs typeface="+mj-lt"/>
              </a:rPr>
            </a:br>
            <a:br>
              <a:rPr lang="en-US" sz="1400" i="1" dirty="0">
                <a:ea typeface="+mj-lt"/>
                <a:cs typeface="+mj-lt"/>
              </a:rPr>
            </a:br>
            <a:r>
              <a:rPr lang="en-US" sz="1400" b="1" i="1" dirty="0">
                <a:ea typeface="+mj-lt"/>
                <a:cs typeface="+mj-lt"/>
              </a:rPr>
              <a:t>Portable</a:t>
            </a:r>
            <a:r>
              <a:rPr lang="en-US" sz="1400" i="1" dirty="0">
                <a:ea typeface="+mj-lt"/>
                <a:cs typeface="+mj-lt"/>
              </a:rPr>
              <a:t>: </a:t>
            </a:r>
            <a:r>
              <a:rPr lang="en-US" sz="1400" i="1" dirty="0">
                <a:solidFill>
                  <a:schemeClr val="tx1">
                    <a:lumMod val="85000"/>
                  </a:schemeClr>
                </a:solidFill>
                <a:ea typeface="+mj-lt"/>
                <a:cs typeface="+mj-lt"/>
              </a:rPr>
              <a:t>Command line chatrooms can be used on a wide variety of devices and operating systems, as they don't require any special software or drivers to run. This means that they can be used on everything from desktop computers to smartphones, making them highly versatile and convenient</a:t>
            </a:r>
            <a:r>
              <a:rPr lang="en-US" sz="1400" i="1" dirty="0">
                <a:ea typeface="+mj-lt"/>
                <a:cs typeface="+mj-lt"/>
              </a:rPr>
              <a:t>.</a:t>
            </a:r>
            <a:endParaRPr lang="en-US" sz="1400" dirty="0"/>
          </a:p>
        </p:txBody>
      </p:sp>
      <p:pic>
        <p:nvPicPr>
          <p:cNvPr id="4" name="Picture 4">
            <a:extLst>
              <a:ext uri="{FF2B5EF4-FFF2-40B4-BE49-F238E27FC236}">
                <a16:creationId xmlns:a16="http://schemas.microsoft.com/office/drawing/2014/main" id="{585D99CD-4796-A0EE-19F1-995BD00D7F18}"/>
              </a:ext>
            </a:extLst>
          </p:cNvPr>
          <p:cNvPicPr>
            <a:picLocks noChangeAspect="1"/>
          </p:cNvPicPr>
          <p:nvPr/>
        </p:nvPicPr>
        <p:blipFill rotWithShape="1">
          <a:blip r:embed="rId2"/>
          <a:srcRect r="1305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 name="TextBox 2">
            <a:extLst>
              <a:ext uri="{FF2B5EF4-FFF2-40B4-BE49-F238E27FC236}">
                <a16:creationId xmlns:a16="http://schemas.microsoft.com/office/drawing/2014/main" id="{DA18C56F-19C8-E453-A023-184C0CE32207}"/>
              </a:ext>
            </a:extLst>
          </p:cNvPr>
          <p:cNvSpPr txBox="1"/>
          <p:nvPr/>
        </p:nvSpPr>
        <p:spPr>
          <a:xfrm>
            <a:off x="285750" y="594360"/>
            <a:ext cx="4892040" cy="369332"/>
          </a:xfrm>
          <a:prstGeom prst="rect">
            <a:avLst/>
          </a:prstGeom>
          <a:noFill/>
        </p:spPr>
        <p:txBody>
          <a:bodyPr wrap="square" rtlCol="0">
            <a:spAutoFit/>
          </a:bodyPr>
          <a:lstStyle/>
          <a:p>
            <a:r>
              <a:rPr lang="en-US" b="1" dirty="0"/>
              <a:t>ADVANTAGES OF COMMAND LINE CHATROOM</a:t>
            </a:r>
            <a:endParaRPr lang="en-IN" b="1" dirty="0"/>
          </a:p>
        </p:txBody>
      </p:sp>
    </p:spTree>
    <p:extLst>
      <p:ext uri="{BB962C8B-B14F-4D97-AF65-F5344CB8AC3E}">
        <p14:creationId xmlns:p14="http://schemas.microsoft.com/office/powerpoint/2010/main" val="76642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3" descr="Technology Future Phone · Free image on Pixabay">
            <a:extLst>
              <a:ext uri="{FF2B5EF4-FFF2-40B4-BE49-F238E27FC236}">
                <a16:creationId xmlns:a16="http://schemas.microsoft.com/office/drawing/2014/main" id="{2DCD0E90-C46B-6CA4-8B34-12FAB9A770E0}"/>
              </a:ext>
            </a:extLst>
          </p:cNvPr>
          <p:cNvPicPr>
            <a:picLocks noChangeAspect="1"/>
          </p:cNvPicPr>
          <p:nvPr/>
        </p:nvPicPr>
        <p:blipFill rotWithShape="1">
          <a:blip r:embed="rId2"/>
          <a:srcRect r="5882" b="-1"/>
          <a:stretch/>
        </p:blipFill>
        <p:spPr>
          <a:xfrm>
            <a:off x="2824282" y="10"/>
            <a:ext cx="9669642" cy="6857990"/>
          </a:xfrm>
          <a:prstGeom prst="rect">
            <a:avLst/>
          </a:prstGeom>
        </p:spPr>
      </p:pic>
      <p:sp>
        <p:nvSpPr>
          <p:cNvPr id="50" name="Rectangle 4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BBE69F-A111-1341-A9DF-02ABD65CE6ED}"/>
              </a:ext>
            </a:extLst>
          </p:cNvPr>
          <p:cNvSpPr>
            <a:spLocks noGrp="1"/>
          </p:cNvSpPr>
          <p:nvPr>
            <p:ph type="title"/>
          </p:nvPr>
        </p:nvSpPr>
        <p:spPr>
          <a:xfrm>
            <a:off x="218983" y="1189145"/>
            <a:ext cx="3973385" cy="3692028"/>
          </a:xfrm>
          <a:noFill/>
        </p:spPr>
        <p:txBody>
          <a:bodyPr vert="horz" lIns="91440" tIns="45720" rIns="91440" bIns="45720" rtlCol="0" anchor="b">
            <a:normAutofit/>
          </a:bodyPr>
          <a:lstStyle/>
          <a:p>
            <a:r>
              <a:rPr lang="en-US" sz="1800" b="1" dirty="0"/>
              <a:t>Setting up the Environment</a:t>
            </a:r>
          </a:p>
          <a:p>
            <a:br>
              <a:rPr lang="en-US" sz="1700" dirty="0"/>
            </a:br>
            <a:r>
              <a:rPr lang="en-US" sz="1700" dirty="0">
                <a:solidFill>
                  <a:schemeClr val="tx1">
                    <a:lumMod val="75000"/>
                  </a:schemeClr>
                </a:solidFill>
              </a:rPr>
              <a:t>Before we begin developing our chatroom, we need to set up our environment. We will be using Python 3 and some external libraries such as socket and threading.</a:t>
            </a:r>
            <a:endParaRPr lang="en-US" sz="1700" dirty="0">
              <a:solidFill>
                <a:schemeClr val="tx1">
                  <a:lumMod val="75000"/>
                </a:schemeClr>
              </a:solidFill>
              <a:cs typeface="Calibri Light"/>
            </a:endParaRPr>
          </a:p>
          <a:p>
            <a:br>
              <a:rPr lang="en-US" sz="1700" dirty="0">
                <a:solidFill>
                  <a:schemeClr val="tx1">
                    <a:lumMod val="75000"/>
                  </a:schemeClr>
                </a:solidFill>
              </a:rPr>
            </a:br>
            <a:r>
              <a:rPr lang="en-US" sz="1700" dirty="0">
                <a:solidFill>
                  <a:schemeClr val="tx1">
                    <a:lumMod val="75000"/>
                  </a:schemeClr>
                </a:solidFill>
              </a:rPr>
              <a:t>We will also need to create a server and client script that will handle the communication between users. Once our environment is set up, we can move on to developing our chatroom.</a:t>
            </a:r>
            <a:endParaRPr lang="en-US" sz="1700" dirty="0">
              <a:solidFill>
                <a:schemeClr val="tx1">
                  <a:lumMod val="75000"/>
                </a:schemeClr>
              </a:solidFill>
              <a:cs typeface="Calibri Light"/>
            </a:endParaRPr>
          </a:p>
          <a:p>
            <a:endParaRPr lang="en-US" sz="1700" dirty="0"/>
          </a:p>
        </p:txBody>
      </p:sp>
    </p:spTree>
    <p:extLst>
      <p:ext uri="{BB962C8B-B14F-4D97-AF65-F5344CB8AC3E}">
        <p14:creationId xmlns:p14="http://schemas.microsoft.com/office/powerpoint/2010/main" val="191665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using a laptop sitting on a blue chair">
            <a:extLst>
              <a:ext uri="{FF2B5EF4-FFF2-40B4-BE49-F238E27FC236}">
                <a16:creationId xmlns:a16="http://schemas.microsoft.com/office/drawing/2014/main" id="{AEF5FA27-B143-931D-E425-A0AC9AB2C4FE}"/>
              </a:ext>
            </a:extLst>
          </p:cNvPr>
          <p:cNvPicPr>
            <a:picLocks noChangeAspect="1"/>
          </p:cNvPicPr>
          <p:nvPr/>
        </p:nvPicPr>
        <p:blipFill rotWithShape="1">
          <a:blip r:embed="rId2"/>
          <a:srcRect l="49832" r="-2" b="-2"/>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graphicFrame>
        <p:nvGraphicFramePr>
          <p:cNvPr id="15" name="Content Placeholder 2">
            <a:extLst>
              <a:ext uri="{FF2B5EF4-FFF2-40B4-BE49-F238E27FC236}">
                <a16:creationId xmlns:a16="http://schemas.microsoft.com/office/drawing/2014/main" id="{25A85D98-FFAC-4203-1A07-334182A2DD84}"/>
              </a:ext>
            </a:extLst>
          </p:cNvPr>
          <p:cNvGraphicFramePr>
            <a:graphicFrameLocks noGrp="1"/>
          </p:cNvGraphicFramePr>
          <p:nvPr>
            <p:ph idx="1"/>
            <p:extLst>
              <p:ext uri="{D42A27DB-BD31-4B8C-83A1-F6EECF244321}">
                <p14:modId xmlns:p14="http://schemas.microsoft.com/office/powerpoint/2010/main" val="2097351588"/>
              </p:ext>
            </p:extLst>
          </p:nvPr>
        </p:nvGraphicFramePr>
        <p:xfrm>
          <a:off x="6125599" y="953072"/>
          <a:ext cx="5745783" cy="4591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619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38170D-A008-7C29-F9CC-E36575C9CF2E}"/>
              </a:ext>
            </a:extLst>
          </p:cNvPr>
          <p:cNvSpPr>
            <a:spLocks noGrp="1"/>
          </p:cNvSpPr>
          <p:nvPr>
            <p:ph type="title"/>
          </p:nvPr>
        </p:nvSpPr>
        <p:spPr>
          <a:xfrm>
            <a:off x="350957" y="206975"/>
            <a:ext cx="2392395" cy="247262"/>
          </a:xfrm>
        </p:spPr>
        <p:txBody>
          <a:bodyPr>
            <a:noAutofit/>
          </a:bodyPr>
          <a:lstStyle/>
          <a:p>
            <a:r>
              <a:rPr lang="en-US" sz="2800" b="1" dirty="0">
                <a:latin typeface="Sitka Text"/>
                <a:cs typeface="Calibri Light"/>
              </a:rPr>
              <a:t>PROGRAM</a:t>
            </a:r>
          </a:p>
        </p:txBody>
      </p:sp>
      <p:sp>
        <p:nvSpPr>
          <p:cNvPr id="5" name="Text Placeholder 4">
            <a:extLst>
              <a:ext uri="{FF2B5EF4-FFF2-40B4-BE49-F238E27FC236}">
                <a16:creationId xmlns:a16="http://schemas.microsoft.com/office/drawing/2014/main" id="{696C0599-BD2A-3F5B-BF9D-08A24BDE538F}"/>
              </a:ext>
            </a:extLst>
          </p:cNvPr>
          <p:cNvSpPr>
            <a:spLocks noGrp="1"/>
          </p:cNvSpPr>
          <p:nvPr>
            <p:ph type="body" idx="1"/>
          </p:nvPr>
        </p:nvSpPr>
        <p:spPr>
          <a:xfrm>
            <a:off x="350958" y="602861"/>
            <a:ext cx="5157787" cy="579497"/>
          </a:xfrm>
        </p:spPr>
        <p:txBody>
          <a:bodyPr>
            <a:normAutofit/>
          </a:bodyPr>
          <a:lstStyle/>
          <a:p>
            <a:r>
              <a:rPr lang="en-US" i="1" u="sng" dirty="0">
                <a:cs typeface="Calibri"/>
              </a:rPr>
              <a:t>Server Code:</a:t>
            </a:r>
            <a:endParaRPr lang="en-US" i="1" dirty="0">
              <a:cs typeface="Calibri" panose="020F0502020204030204"/>
            </a:endParaRPr>
          </a:p>
        </p:txBody>
      </p:sp>
      <p:sp>
        <p:nvSpPr>
          <p:cNvPr id="6" name="Content Placeholder 5">
            <a:extLst>
              <a:ext uri="{FF2B5EF4-FFF2-40B4-BE49-F238E27FC236}">
                <a16:creationId xmlns:a16="http://schemas.microsoft.com/office/drawing/2014/main" id="{17D7D6B6-093E-64D0-BEA3-C610283E8841}"/>
              </a:ext>
            </a:extLst>
          </p:cNvPr>
          <p:cNvSpPr>
            <a:spLocks noGrp="1"/>
          </p:cNvSpPr>
          <p:nvPr>
            <p:ph sz="half" idx="2"/>
          </p:nvPr>
        </p:nvSpPr>
        <p:spPr>
          <a:xfrm>
            <a:off x="667260" y="1326133"/>
            <a:ext cx="4625824" cy="5611152"/>
          </a:xfrm>
        </p:spPr>
        <p:txBody>
          <a:bodyPr vert="horz" lIns="91440" tIns="45720" rIns="91440" bIns="45720" rtlCol="0" anchor="t">
            <a:noAutofit/>
          </a:bodyPr>
          <a:lstStyle/>
          <a:p>
            <a:pPr marL="0" indent="0">
              <a:buNone/>
            </a:pPr>
            <a:r>
              <a:rPr lang="en-US" sz="1400" dirty="0">
                <a:ea typeface="+mn-lt"/>
                <a:cs typeface="+mn-lt"/>
              </a:rPr>
              <a:t>import socket, threading                             </a:t>
            </a:r>
          </a:p>
          <a:p>
            <a:pPr marL="0" indent="0">
              <a:buNone/>
            </a:pPr>
            <a:r>
              <a:rPr lang="en-US" sz="1400" dirty="0">
                <a:ea typeface="+mn-lt"/>
                <a:cs typeface="+mn-lt"/>
              </a:rPr>
              <a:t>host = '127.0.0.1' </a:t>
            </a:r>
          </a:p>
          <a:p>
            <a:pPr marL="0" indent="0">
              <a:buNone/>
            </a:pPr>
            <a:r>
              <a:rPr lang="en-US" sz="1400" dirty="0">
                <a:ea typeface="+mn-lt"/>
                <a:cs typeface="+mn-lt"/>
              </a:rPr>
              <a:t>port = 7976        </a:t>
            </a:r>
          </a:p>
          <a:p>
            <a:pPr marL="0" indent="0">
              <a:buNone/>
            </a:pPr>
            <a:r>
              <a:rPr lang="en-US" sz="1400" dirty="0">
                <a:ea typeface="+mn-lt"/>
                <a:cs typeface="+mn-lt"/>
              </a:rPr>
              <a:t>server = </a:t>
            </a:r>
            <a:r>
              <a:rPr lang="en-US" sz="1400" dirty="0" err="1">
                <a:ea typeface="+mn-lt"/>
                <a:cs typeface="+mn-lt"/>
              </a:rPr>
              <a:t>socket.socket</a:t>
            </a:r>
            <a:r>
              <a:rPr lang="en-US" sz="1400" dirty="0">
                <a:ea typeface="+mn-lt"/>
                <a:cs typeface="+mn-lt"/>
              </a:rPr>
              <a:t>(</a:t>
            </a:r>
            <a:r>
              <a:rPr lang="en-US" sz="1400" dirty="0" err="1">
                <a:ea typeface="+mn-lt"/>
                <a:cs typeface="+mn-lt"/>
              </a:rPr>
              <a:t>socket.AF_INET</a:t>
            </a:r>
            <a:r>
              <a:rPr lang="en-US" sz="1400" dirty="0">
                <a:ea typeface="+mn-lt"/>
                <a:cs typeface="+mn-lt"/>
              </a:rPr>
              <a:t>,</a:t>
            </a:r>
          </a:p>
          <a:p>
            <a:pPr marL="0" indent="0">
              <a:buNone/>
            </a:pPr>
            <a:r>
              <a:rPr lang="en-US" sz="1400" dirty="0">
                <a:ea typeface="+mn-lt"/>
                <a:cs typeface="+mn-lt"/>
              </a:rPr>
              <a:t> </a:t>
            </a:r>
            <a:r>
              <a:rPr lang="en-US" sz="1400" dirty="0" err="1">
                <a:ea typeface="+mn-lt"/>
                <a:cs typeface="+mn-lt"/>
              </a:rPr>
              <a:t>socket.SOCK_STREAM</a:t>
            </a:r>
            <a:r>
              <a:rPr lang="en-US" sz="1400" dirty="0">
                <a:ea typeface="+mn-lt"/>
                <a:cs typeface="+mn-lt"/>
              </a:rPr>
              <a:t>) </a:t>
            </a:r>
            <a:endParaRPr lang="en-US" sz="1400" dirty="0">
              <a:cs typeface="Calibri"/>
            </a:endParaRPr>
          </a:p>
          <a:p>
            <a:pPr marL="0" indent="0">
              <a:buNone/>
            </a:pPr>
            <a:r>
              <a:rPr lang="en-US" sz="1400" dirty="0" err="1">
                <a:ea typeface="+mn-lt"/>
                <a:cs typeface="+mn-lt"/>
              </a:rPr>
              <a:t>server.bind</a:t>
            </a:r>
            <a:r>
              <a:rPr lang="en-US" sz="1400" dirty="0">
                <a:ea typeface="+mn-lt"/>
                <a:cs typeface="+mn-lt"/>
              </a:rPr>
              <a:t>((host, port))                                              </a:t>
            </a:r>
            <a:endParaRPr lang="en-US" sz="1400" dirty="0">
              <a:cs typeface="Calibri"/>
            </a:endParaRPr>
          </a:p>
          <a:p>
            <a:pPr marL="0" indent="0">
              <a:buNone/>
            </a:pPr>
            <a:r>
              <a:rPr lang="en-US" sz="1400" dirty="0" err="1">
                <a:ea typeface="+mn-lt"/>
                <a:cs typeface="+mn-lt"/>
              </a:rPr>
              <a:t>server.listen</a:t>
            </a:r>
            <a:r>
              <a:rPr lang="en-US" sz="1400" dirty="0">
                <a:ea typeface="+mn-lt"/>
                <a:cs typeface="+mn-lt"/>
              </a:rPr>
              <a:t>()</a:t>
            </a:r>
          </a:p>
          <a:p>
            <a:pPr marL="0" indent="0">
              <a:buNone/>
            </a:pPr>
            <a:r>
              <a:rPr lang="en-US" sz="1400" dirty="0">
                <a:ea typeface="+mn-lt"/>
                <a:cs typeface="+mn-lt"/>
              </a:rPr>
              <a:t>clients = []</a:t>
            </a:r>
          </a:p>
          <a:p>
            <a:pPr marL="0" indent="0">
              <a:buNone/>
            </a:pPr>
            <a:r>
              <a:rPr lang="en-US" sz="1400" dirty="0">
                <a:ea typeface="+mn-lt"/>
                <a:cs typeface="+mn-lt"/>
              </a:rPr>
              <a:t>nicknames = []</a:t>
            </a:r>
          </a:p>
          <a:p>
            <a:pPr marL="0" indent="0">
              <a:buNone/>
            </a:pPr>
            <a:r>
              <a:rPr lang="en-US" sz="1400" dirty="0">
                <a:ea typeface="+mn-lt"/>
                <a:cs typeface="+mn-lt"/>
              </a:rPr>
              <a:t>def broadcast(message):                                                 </a:t>
            </a:r>
          </a:p>
          <a:p>
            <a:pPr marL="0" indent="0">
              <a:buNone/>
            </a:pPr>
            <a:r>
              <a:rPr lang="en-US" sz="1400" dirty="0">
                <a:ea typeface="+mn-lt"/>
                <a:cs typeface="+mn-lt"/>
              </a:rPr>
              <a:t>    for client in clients:</a:t>
            </a:r>
          </a:p>
          <a:p>
            <a:pPr marL="0" indent="0">
              <a:buNone/>
            </a:pPr>
            <a:r>
              <a:rPr lang="en-US" sz="1400" dirty="0">
                <a:ea typeface="+mn-lt"/>
                <a:cs typeface="+mn-lt"/>
              </a:rPr>
              <a:t>        </a:t>
            </a:r>
            <a:r>
              <a:rPr lang="en-US" sz="1400" dirty="0" err="1">
                <a:ea typeface="+mn-lt"/>
                <a:cs typeface="+mn-lt"/>
              </a:rPr>
              <a:t>client.send</a:t>
            </a:r>
            <a:r>
              <a:rPr lang="en-US" sz="1400" dirty="0">
                <a:ea typeface="+mn-lt"/>
                <a:cs typeface="+mn-lt"/>
              </a:rPr>
              <a:t>(message)</a:t>
            </a:r>
          </a:p>
          <a:p>
            <a:pPr marL="0" indent="0">
              <a:buNone/>
            </a:pPr>
            <a:r>
              <a:rPr lang="en-US" sz="1400" dirty="0">
                <a:ea typeface="+mn-lt"/>
                <a:cs typeface="+mn-lt"/>
              </a:rPr>
              <a:t>def handle(client):                                         </a:t>
            </a:r>
          </a:p>
          <a:p>
            <a:pPr marL="0" indent="0">
              <a:buNone/>
            </a:pPr>
            <a:r>
              <a:rPr lang="en-US" sz="1400" dirty="0">
                <a:ea typeface="+mn-lt"/>
                <a:cs typeface="+mn-lt"/>
              </a:rPr>
              <a:t>    while True:</a:t>
            </a:r>
          </a:p>
          <a:p>
            <a:pPr>
              <a:buNone/>
            </a:pPr>
            <a:r>
              <a:rPr lang="en-US" sz="1400" dirty="0">
                <a:ea typeface="+mn-lt"/>
                <a:cs typeface="+mn-lt"/>
              </a:rPr>
              <a:t>try:                                                            </a:t>
            </a:r>
          </a:p>
          <a:p>
            <a:pPr>
              <a:buNone/>
            </a:pPr>
            <a:r>
              <a:rPr lang="en-US" sz="1400" dirty="0">
                <a:ea typeface="+mn-lt"/>
                <a:cs typeface="+mn-lt"/>
              </a:rPr>
              <a:t>            message = </a:t>
            </a:r>
            <a:r>
              <a:rPr lang="en-US" sz="1400" dirty="0" err="1">
                <a:ea typeface="+mn-lt"/>
                <a:cs typeface="+mn-lt"/>
              </a:rPr>
              <a:t>client.recv</a:t>
            </a:r>
            <a:r>
              <a:rPr lang="en-US" sz="1400" dirty="0">
                <a:ea typeface="+mn-lt"/>
                <a:cs typeface="+mn-lt"/>
              </a:rPr>
              <a:t>(1024)</a:t>
            </a:r>
          </a:p>
          <a:p>
            <a:pPr>
              <a:buNone/>
            </a:pPr>
            <a:r>
              <a:rPr lang="en-US" sz="1400" dirty="0">
                <a:ea typeface="+mn-lt"/>
                <a:cs typeface="+mn-lt"/>
              </a:rPr>
              <a:t>            broadcast(message)</a:t>
            </a:r>
          </a:p>
        </p:txBody>
      </p:sp>
      <p:sp>
        <p:nvSpPr>
          <p:cNvPr id="16" name="Content Placeholder 5">
            <a:extLst>
              <a:ext uri="{FF2B5EF4-FFF2-40B4-BE49-F238E27FC236}">
                <a16:creationId xmlns:a16="http://schemas.microsoft.com/office/drawing/2014/main" id="{E141B821-3115-686B-17E7-B15F00E4BD20}"/>
              </a:ext>
            </a:extLst>
          </p:cNvPr>
          <p:cNvSpPr>
            <a:spLocks noGrp="1"/>
          </p:cNvSpPr>
          <p:nvPr>
            <p:ph sz="quarter" idx="4"/>
          </p:nvPr>
        </p:nvSpPr>
        <p:spPr>
          <a:xfrm>
            <a:off x="6416615" y="204698"/>
            <a:ext cx="5398848" cy="6286889"/>
          </a:xfrm>
        </p:spPr>
        <p:txBody>
          <a:bodyPr vert="horz" lIns="91440" tIns="45720" rIns="91440" bIns="45720" rtlCol="0" anchor="t">
            <a:noAutofit/>
          </a:bodyPr>
          <a:lstStyle/>
          <a:p>
            <a:pPr>
              <a:buNone/>
            </a:pPr>
            <a:r>
              <a:rPr lang="en-US" sz="1200" dirty="0">
                <a:ea typeface="+mn-lt"/>
                <a:cs typeface="+mn-lt"/>
              </a:rPr>
              <a:t>        except:                                                         </a:t>
            </a:r>
            <a:endParaRPr lang="en-US" sz="1200" dirty="0">
              <a:cs typeface="Calibri"/>
            </a:endParaRPr>
          </a:p>
          <a:p>
            <a:pPr>
              <a:buNone/>
            </a:pPr>
            <a:r>
              <a:rPr lang="en-US" sz="1200" dirty="0">
                <a:ea typeface="+mn-lt"/>
                <a:cs typeface="+mn-lt"/>
              </a:rPr>
              <a:t>            index = </a:t>
            </a:r>
            <a:r>
              <a:rPr lang="en-US" sz="1200" dirty="0" err="1">
                <a:ea typeface="+mn-lt"/>
                <a:cs typeface="+mn-lt"/>
              </a:rPr>
              <a:t>clients.index</a:t>
            </a:r>
            <a:r>
              <a:rPr lang="en-US" sz="1200" dirty="0">
                <a:ea typeface="+mn-lt"/>
                <a:cs typeface="+mn-lt"/>
              </a:rPr>
              <a:t>(client)</a:t>
            </a:r>
            <a:endParaRPr lang="en-US" sz="1200" dirty="0">
              <a:cs typeface="Calibri"/>
            </a:endParaRPr>
          </a:p>
          <a:p>
            <a:pPr>
              <a:buNone/>
            </a:pPr>
            <a:r>
              <a:rPr lang="en-US" sz="1200" dirty="0">
                <a:ea typeface="+mn-lt"/>
                <a:cs typeface="+mn-lt"/>
              </a:rPr>
              <a:t>            </a:t>
            </a:r>
            <a:r>
              <a:rPr lang="en-US" sz="1200" dirty="0" err="1">
                <a:ea typeface="+mn-lt"/>
                <a:cs typeface="+mn-lt"/>
              </a:rPr>
              <a:t>clients.remove</a:t>
            </a:r>
            <a:r>
              <a:rPr lang="en-US" sz="1200" dirty="0">
                <a:ea typeface="+mn-lt"/>
                <a:cs typeface="+mn-lt"/>
              </a:rPr>
              <a:t>(client)</a:t>
            </a:r>
            <a:endParaRPr lang="en-US" sz="1200" dirty="0">
              <a:cs typeface="Calibri"/>
            </a:endParaRPr>
          </a:p>
          <a:p>
            <a:pPr>
              <a:buNone/>
            </a:pPr>
            <a:r>
              <a:rPr lang="en-US" sz="1200" dirty="0">
                <a:ea typeface="+mn-lt"/>
                <a:cs typeface="+mn-lt"/>
              </a:rPr>
              <a:t>            </a:t>
            </a:r>
            <a:r>
              <a:rPr lang="en-US" sz="1200" dirty="0" err="1">
                <a:ea typeface="+mn-lt"/>
                <a:cs typeface="+mn-lt"/>
              </a:rPr>
              <a:t>client.close</a:t>
            </a:r>
            <a:r>
              <a:rPr lang="en-US" sz="1200" dirty="0">
                <a:ea typeface="+mn-lt"/>
                <a:cs typeface="+mn-lt"/>
              </a:rPr>
              <a:t>()</a:t>
            </a:r>
            <a:endParaRPr lang="en-US" sz="1200" dirty="0">
              <a:cs typeface="Calibri"/>
            </a:endParaRPr>
          </a:p>
          <a:p>
            <a:pPr>
              <a:buNone/>
            </a:pPr>
            <a:r>
              <a:rPr lang="en-US" sz="1200" dirty="0">
                <a:ea typeface="+mn-lt"/>
                <a:cs typeface="+mn-lt"/>
              </a:rPr>
              <a:t>            nickname = nicknames[index]</a:t>
            </a:r>
            <a:endParaRPr lang="en-US" sz="1200" dirty="0">
              <a:cs typeface="Calibri"/>
            </a:endParaRPr>
          </a:p>
          <a:p>
            <a:pPr>
              <a:buNone/>
            </a:pPr>
            <a:r>
              <a:rPr lang="en-US" sz="1200" dirty="0">
                <a:ea typeface="+mn-lt"/>
                <a:cs typeface="+mn-lt"/>
              </a:rPr>
              <a:t>            broadcast('{} </a:t>
            </a:r>
            <a:r>
              <a:rPr lang="en-US" sz="1200" dirty="0" err="1">
                <a:ea typeface="+mn-lt"/>
                <a:cs typeface="+mn-lt"/>
              </a:rPr>
              <a:t>left!'.format</a:t>
            </a:r>
            <a:r>
              <a:rPr lang="en-US" sz="1200" dirty="0">
                <a:ea typeface="+mn-lt"/>
                <a:cs typeface="+mn-lt"/>
              </a:rPr>
              <a:t>(nickname).encode('ascii'))</a:t>
            </a:r>
            <a:endParaRPr lang="en-US" sz="1200" dirty="0">
              <a:cs typeface="Calibri"/>
            </a:endParaRPr>
          </a:p>
          <a:p>
            <a:pPr>
              <a:buNone/>
            </a:pPr>
            <a:r>
              <a:rPr lang="en-US" sz="1200" dirty="0">
                <a:ea typeface="+mn-lt"/>
                <a:cs typeface="+mn-lt"/>
              </a:rPr>
              <a:t>            </a:t>
            </a:r>
            <a:r>
              <a:rPr lang="en-US" sz="1200" dirty="0" err="1">
                <a:ea typeface="+mn-lt"/>
                <a:cs typeface="+mn-lt"/>
              </a:rPr>
              <a:t>nicknames.remove</a:t>
            </a:r>
            <a:r>
              <a:rPr lang="en-US" sz="1200" dirty="0">
                <a:ea typeface="+mn-lt"/>
                <a:cs typeface="+mn-lt"/>
              </a:rPr>
              <a:t>(nickname)</a:t>
            </a:r>
            <a:endParaRPr lang="en-US" sz="1200" dirty="0">
              <a:cs typeface="Calibri"/>
            </a:endParaRPr>
          </a:p>
          <a:p>
            <a:pPr>
              <a:buNone/>
            </a:pPr>
            <a:r>
              <a:rPr lang="en-US" sz="1200" dirty="0">
                <a:ea typeface="+mn-lt"/>
                <a:cs typeface="+mn-lt"/>
              </a:rPr>
              <a:t>            break</a:t>
            </a:r>
            <a:endParaRPr lang="en-US" sz="1200" dirty="0">
              <a:cs typeface="Calibri"/>
            </a:endParaRPr>
          </a:p>
          <a:p>
            <a:pPr>
              <a:buNone/>
            </a:pPr>
            <a:r>
              <a:rPr lang="en-US" sz="1200" dirty="0">
                <a:ea typeface="+mn-lt"/>
                <a:cs typeface="+mn-lt"/>
              </a:rPr>
              <a:t>def receive():                                                         </a:t>
            </a:r>
            <a:endParaRPr lang="en-US" sz="1200" dirty="0">
              <a:cs typeface="Calibri"/>
            </a:endParaRPr>
          </a:p>
          <a:p>
            <a:pPr>
              <a:buNone/>
            </a:pPr>
            <a:r>
              <a:rPr lang="en-US" sz="1200" dirty="0">
                <a:ea typeface="+mn-lt"/>
                <a:cs typeface="+mn-lt"/>
              </a:rPr>
              <a:t>    while True:</a:t>
            </a:r>
            <a:endParaRPr lang="en-US" sz="1200" dirty="0">
              <a:cs typeface="Calibri"/>
            </a:endParaRPr>
          </a:p>
          <a:p>
            <a:pPr>
              <a:buNone/>
            </a:pPr>
            <a:r>
              <a:rPr lang="en-US" sz="1200" dirty="0">
                <a:ea typeface="+mn-lt"/>
                <a:cs typeface="+mn-lt"/>
              </a:rPr>
              <a:t>        client, address = </a:t>
            </a:r>
            <a:r>
              <a:rPr lang="en-US" sz="1200" dirty="0" err="1">
                <a:ea typeface="+mn-lt"/>
                <a:cs typeface="+mn-lt"/>
              </a:rPr>
              <a:t>server.accept</a:t>
            </a:r>
            <a:r>
              <a:rPr lang="en-US" sz="1200" dirty="0">
                <a:ea typeface="+mn-lt"/>
                <a:cs typeface="+mn-lt"/>
              </a:rPr>
              <a:t>()</a:t>
            </a:r>
            <a:endParaRPr lang="en-US" sz="1200" dirty="0">
              <a:cs typeface="Calibri"/>
            </a:endParaRPr>
          </a:p>
          <a:p>
            <a:pPr>
              <a:buNone/>
            </a:pPr>
            <a:r>
              <a:rPr lang="en-US" sz="1200" dirty="0">
                <a:ea typeface="+mn-lt"/>
                <a:cs typeface="+mn-lt"/>
              </a:rPr>
              <a:t>        print("Connected with {}".format(str(address)))       </a:t>
            </a:r>
            <a:endParaRPr lang="en-US" sz="1200" dirty="0">
              <a:cs typeface="Calibri"/>
            </a:endParaRPr>
          </a:p>
          <a:p>
            <a:pPr>
              <a:buNone/>
            </a:pPr>
            <a:r>
              <a:rPr lang="en-US" sz="1200" dirty="0">
                <a:ea typeface="+mn-lt"/>
                <a:cs typeface="+mn-lt"/>
              </a:rPr>
              <a:t>        </a:t>
            </a:r>
            <a:r>
              <a:rPr lang="en-US" sz="1200" dirty="0" err="1">
                <a:ea typeface="+mn-lt"/>
                <a:cs typeface="+mn-lt"/>
              </a:rPr>
              <a:t>client.send</a:t>
            </a:r>
            <a:r>
              <a:rPr lang="en-US" sz="1200" dirty="0">
                <a:ea typeface="+mn-lt"/>
                <a:cs typeface="+mn-lt"/>
              </a:rPr>
              <a:t>('</a:t>
            </a:r>
            <a:r>
              <a:rPr lang="en-US" sz="1200" dirty="0" err="1">
                <a:ea typeface="+mn-lt"/>
                <a:cs typeface="+mn-lt"/>
              </a:rPr>
              <a:t>NICKNAME'.encode</a:t>
            </a:r>
            <a:r>
              <a:rPr lang="en-US" sz="1200" dirty="0">
                <a:ea typeface="+mn-lt"/>
                <a:cs typeface="+mn-lt"/>
              </a:rPr>
              <a:t>('ascii'))</a:t>
            </a:r>
            <a:endParaRPr lang="en-US" sz="1200" dirty="0">
              <a:cs typeface="Calibri"/>
            </a:endParaRPr>
          </a:p>
          <a:p>
            <a:pPr>
              <a:buNone/>
            </a:pPr>
            <a:r>
              <a:rPr lang="en-US" sz="1200" dirty="0">
                <a:ea typeface="+mn-lt"/>
                <a:cs typeface="+mn-lt"/>
              </a:rPr>
              <a:t>        nickname = </a:t>
            </a:r>
            <a:r>
              <a:rPr lang="en-US" sz="1200" dirty="0" err="1">
                <a:ea typeface="+mn-lt"/>
                <a:cs typeface="+mn-lt"/>
              </a:rPr>
              <a:t>client.recv</a:t>
            </a:r>
            <a:r>
              <a:rPr lang="en-US" sz="1200" dirty="0">
                <a:ea typeface="+mn-lt"/>
                <a:cs typeface="+mn-lt"/>
              </a:rPr>
              <a:t>(1024).decode('ascii')</a:t>
            </a:r>
            <a:endParaRPr lang="en-US" sz="1200" dirty="0">
              <a:cs typeface="Calibri"/>
            </a:endParaRPr>
          </a:p>
          <a:p>
            <a:pPr>
              <a:buNone/>
            </a:pPr>
            <a:r>
              <a:rPr lang="en-US" sz="1200" dirty="0">
                <a:ea typeface="+mn-lt"/>
                <a:cs typeface="+mn-lt"/>
              </a:rPr>
              <a:t>        </a:t>
            </a:r>
            <a:r>
              <a:rPr lang="en-US" sz="1200" dirty="0" err="1">
                <a:ea typeface="+mn-lt"/>
                <a:cs typeface="+mn-lt"/>
              </a:rPr>
              <a:t>nicknames.append</a:t>
            </a:r>
            <a:r>
              <a:rPr lang="en-US" sz="1200" dirty="0">
                <a:ea typeface="+mn-lt"/>
                <a:cs typeface="+mn-lt"/>
              </a:rPr>
              <a:t>(nickname)</a:t>
            </a:r>
            <a:endParaRPr lang="en-US" sz="1200" dirty="0">
              <a:cs typeface="Calibri"/>
            </a:endParaRPr>
          </a:p>
          <a:p>
            <a:pPr>
              <a:buNone/>
            </a:pPr>
            <a:r>
              <a:rPr lang="en-US" sz="1200" dirty="0">
                <a:ea typeface="+mn-lt"/>
                <a:cs typeface="+mn-lt"/>
              </a:rPr>
              <a:t>        </a:t>
            </a:r>
            <a:r>
              <a:rPr lang="en-US" sz="1200" dirty="0" err="1">
                <a:ea typeface="+mn-lt"/>
                <a:cs typeface="+mn-lt"/>
              </a:rPr>
              <a:t>clients.append</a:t>
            </a:r>
            <a:r>
              <a:rPr lang="en-US" sz="1200" dirty="0">
                <a:ea typeface="+mn-lt"/>
                <a:cs typeface="+mn-lt"/>
              </a:rPr>
              <a:t>(client)</a:t>
            </a:r>
            <a:endParaRPr lang="en-US" sz="1200" dirty="0">
              <a:cs typeface="Calibri"/>
            </a:endParaRPr>
          </a:p>
          <a:p>
            <a:pPr>
              <a:buNone/>
            </a:pPr>
            <a:r>
              <a:rPr lang="en-US" sz="1200" dirty="0">
                <a:ea typeface="+mn-lt"/>
                <a:cs typeface="+mn-lt"/>
              </a:rPr>
              <a:t>        print("Nickname is {}".format(nickname))</a:t>
            </a:r>
            <a:endParaRPr lang="en-US" sz="1200" dirty="0">
              <a:cs typeface="Calibri"/>
            </a:endParaRPr>
          </a:p>
          <a:p>
            <a:pPr>
              <a:buNone/>
            </a:pPr>
            <a:r>
              <a:rPr lang="en-US" sz="1200" dirty="0">
                <a:ea typeface="+mn-lt"/>
                <a:cs typeface="+mn-lt"/>
              </a:rPr>
              <a:t>        broadcast("{} </a:t>
            </a:r>
            <a:r>
              <a:rPr lang="en-US" sz="1200" dirty="0" err="1">
                <a:ea typeface="+mn-lt"/>
                <a:cs typeface="+mn-lt"/>
              </a:rPr>
              <a:t>joined!".format</a:t>
            </a:r>
            <a:r>
              <a:rPr lang="en-US" sz="1200" dirty="0">
                <a:ea typeface="+mn-lt"/>
                <a:cs typeface="+mn-lt"/>
              </a:rPr>
              <a:t>(nickname).encode('ascii'))</a:t>
            </a:r>
            <a:endParaRPr lang="en-US" sz="1200" dirty="0">
              <a:cs typeface="Calibri"/>
            </a:endParaRPr>
          </a:p>
          <a:p>
            <a:pPr>
              <a:buNone/>
            </a:pPr>
            <a:r>
              <a:rPr lang="en-US" sz="1200" dirty="0">
                <a:ea typeface="+mn-lt"/>
                <a:cs typeface="+mn-lt"/>
              </a:rPr>
              <a:t>        </a:t>
            </a:r>
            <a:r>
              <a:rPr lang="en-US" sz="1200" dirty="0" err="1">
                <a:ea typeface="+mn-lt"/>
                <a:cs typeface="+mn-lt"/>
              </a:rPr>
              <a:t>client.send</a:t>
            </a:r>
            <a:r>
              <a:rPr lang="en-US" sz="1200" dirty="0">
                <a:ea typeface="+mn-lt"/>
                <a:cs typeface="+mn-lt"/>
              </a:rPr>
              <a:t>('Connected to </a:t>
            </a:r>
            <a:r>
              <a:rPr lang="en-US" sz="1200" dirty="0" err="1">
                <a:ea typeface="+mn-lt"/>
                <a:cs typeface="+mn-lt"/>
              </a:rPr>
              <a:t>server!'.encode</a:t>
            </a:r>
            <a:r>
              <a:rPr lang="en-US" sz="1200" dirty="0">
                <a:ea typeface="+mn-lt"/>
                <a:cs typeface="+mn-lt"/>
              </a:rPr>
              <a:t>('ascii'))</a:t>
            </a:r>
            <a:endParaRPr lang="en-US" sz="1200" dirty="0">
              <a:cs typeface="Calibri"/>
            </a:endParaRPr>
          </a:p>
          <a:p>
            <a:pPr>
              <a:buNone/>
            </a:pPr>
            <a:r>
              <a:rPr lang="en-US" sz="1200" dirty="0">
                <a:ea typeface="+mn-lt"/>
                <a:cs typeface="+mn-lt"/>
              </a:rPr>
              <a:t>        thread = </a:t>
            </a:r>
            <a:r>
              <a:rPr lang="en-US" sz="1200" dirty="0" err="1">
                <a:ea typeface="+mn-lt"/>
                <a:cs typeface="+mn-lt"/>
              </a:rPr>
              <a:t>threading.Thread</a:t>
            </a:r>
            <a:r>
              <a:rPr lang="en-US" sz="1200" dirty="0">
                <a:ea typeface="+mn-lt"/>
                <a:cs typeface="+mn-lt"/>
              </a:rPr>
              <a:t>(target=handle, </a:t>
            </a:r>
            <a:r>
              <a:rPr lang="en-US" sz="1200" dirty="0" err="1">
                <a:ea typeface="+mn-lt"/>
                <a:cs typeface="+mn-lt"/>
              </a:rPr>
              <a:t>args</a:t>
            </a:r>
            <a:r>
              <a:rPr lang="en-US" sz="1200" dirty="0">
                <a:ea typeface="+mn-lt"/>
                <a:cs typeface="+mn-lt"/>
              </a:rPr>
              <a:t>=(client,))</a:t>
            </a:r>
            <a:endParaRPr lang="en-US" sz="1200" dirty="0">
              <a:cs typeface="Calibri"/>
            </a:endParaRPr>
          </a:p>
          <a:p>
            <a:pPr>
              <a:buNone/>
            </a:pPr>
            <a:r>
              <a:rPr lang="en-US" sz="1200" dirty="0">
                <a:ea typeface="+mn-lt"/>
                <a:cs typeface="+mn-lt"/>
              </a:rPr>
              <a:t>        </a:t>
            </a:r>
            <a:r>
              <a:rPr lang="en-US" sz="1200" dirty="0" err="1">
                <a:ea typeface="+mn-lt"/>
                <a:cs typeface="+mn-lt"/>
              </a:rPr>
              <a:t>thread.start</a:t>
            </a:r>
            <a:r>
              <a:rPr lang="en-US" sz="1200" dirty="0">
                <a:ea typeface="+mn-lt"/>
                <a:cs typeface="+mn-lt"/>
              </a:rPr>
              <a:t>()</a:t>
            </a:r>
            <a:endParaRPr lang="en-US" sz="1200" dirty="0">
              <a:cs typeface="Calibri"/>
            </a:endParaRPr>
          </a:p>
          <a:p>
            <a:pPr>
              <a:buNone/>
            </a:pPr>
            <a:r>
              <a:rPr lang="en-US" sz="1200" dirty="0">
                <a:ea typeface="+mn-lt"/>
                <a:cs typeface="+mn-lt"/>
              </a:rPr>
              <a:t>     receive()</a:t>
            </a:r>
            <a:endParaRPr lang="en-US" sz="1200" dirty="0">
              <a:cs typeface="Calibri"/>
            </a:endParaRPr>
          </a:p>
        </p:txBody>
      </p:sp>
    </p:spTree>
    <p:extLst>
      <p:ext uri="{BB962C8B-B14F-4D97-AF65-F5344CB8AC3E}">
        <p14:creationId xmlns:p14="http://schemas.microsoft.com/office/powerpoint/2010/main" val="446872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0759F9-9181-F654-2AD7-37CFBF6B87D8}"/>
              </a:ext>
            </a:extLst>
          </p:cNvPr>
          <p:cNvSpPr>
            <a:spLocks noGrp="1"/>
          </p:cNvSpPr>
          <p:nvPr>
            <p:ph type="body" idx="1"/>
          </p:nvPr>
        </p:nvSpPr>
        <p:spPr>
          <a:xfrm>
            <a:off x="287175" y="51032"/>
            <a:ext cx="5157787" cy="588385"/>
          </a:xfrm>
        </p:spPr>
        <p:txBody>
          <a:bodyPr/>
          <a:lstStyle/>
          <a:p>
            <a:r>
              <a:rPr lang="en-US" i="1" u="sng" dirty="0">
                <a:cs typeface="Calibri"/>
              </a:rPr>
              <a:t>Client Code:</a:t>
            </a:r>
            <a:endParaRPr lang="en-US" dirty="0">
              <a:cs typeface="Calibri" panose="020F0502020204030204"/>
            </a:endParaRPr>
          </a:p>
        </p:txBody>
      </p:sp>
      <p:sp>
        <p:nvSpPr>
          <p:cNvPr id="4" name="Content Placeholder 3">
            <a:extLst>
              <a:ext uri="{FF2B5EF4-FFF2-40B4-BE49-F238E27FC236}">
                <a16:creationId xmlns:a16="http://schemas.microsoft.com/office/drawing/2014/main" id="{739F74D8-BB09-AB33-3822-58D30A050C0D}"/>
              </a:ext>
            </a:extLst>
          </p:cNvPr>
          <p:cNvSpPr>
            <a:spLocks noGrp="1"/>
          </p:cNvSpPr>
          <p:nvPr>
            <p:ph sz="half" idx="2"/>
          </p:nvPr>
        </p:nvSpPr>
        <p:spPr>
          <a:xfrm>
            <a:off x="465715" y="787111"/>
            <a:ext cx="5628841" cy="5776624"/>
          </a:xfrm>
        </p:spPr>
        <p:txBody>
          <a:bodyPr vert="horz" lIns="91440" tIns="45720" rIns="91440" bIns="45720" rtlCol="0" anchor="t">
            <a:normAutofit/>
          </a:bodyPr>
          <a:lstStyle/>
          <a:p>
            <a:pPr marL="0" indent="0">
              <a:buNone/>
            </a:pPr>
            <a:endParaRPr lang="en-US" sz="1600" dirty="0">
              <a:ea typeface="+mn-lt"/>
              <a:cs typeface="+mn-lt"/>
            </a:endParaRPr>
          </a:p>
          <a:p>
            <a:pPr marL="0" indent="0">
              <a:buNone/>
            </a:pPr>
            <a:r>
              <a:rPr lang="en-US" sz="1600" dirty="0">
                <a:ea typeface="+mn-lt"/>
                <a:cs typeface="+mn-lt"/>
              </a:rPr>
              <a:t>import socket, threading</a:t>
            </a:r>
            <a:endParaRPr lang="en-US" sz="1600" dirty="0">
              <a:cs typeface="Calibri" panose="020F0502020204030204"/>
            </a:endParaRPr>
          </a:p>
          <a:p>
            <a:pPr marL="0" indent="0">
              <a:buNone/>
            </a:pPr>
            <a:r>
              <a:rPr lang="en-US" sz="1600" dirty="0">
                <a:ea typeface="+mn-lt"/>
                <a:cs typeface="+mn-lt"/>
              </a:rPr>
              <a:t>nickname = input("Choose your nickname: ")</a:t>
            </a:r>
            <a:endParaRPr lang="en-US" sz="1600" dirty="0">
              <a:cs typeface="Calibri" panose="020F0502020204030204"/>
            </a:endParaRPr>
          </a:p>
          <a:p>
            <a:pPr marL="0" indent="0">
              <a:buNone/>
            </a:pPr>
            <a:r>
              <a:rPr lang="en-US" sz="1600" dirty="0">
                <a:ea typeface="+mn-lt"/>
                <a:cs typeface="+mn-lt"/>
              </a:rPr>
              <a:t>client = </a:t>
            </a:r>
            <a:r>
              <a:rPr lang="en-US" sz="1600" dirty="0" err="1">
                <a:ea typeface="+mn-lt"/>
                <a:cs typeface="+mn-lt"/>
              </a:rPr>
              <a:t>socket.socket</a:t>
            </a:r>
            <a:r>
              <a:rPr lang="en-US" sz="1600" dirty="0">
                <a:ea typeface="+mn-lt"/>
                <a:cs typeface="+mn-lt"/>
              </a:rPr>
              <a:t>(</a:t>
            </a:r>
            <a:r>
              <a:rPr lang="en-US" sz="1600" dirty="0" err="1">
                <a:ea typeface="+mn-lt"/>
                <a:cs typeface="+mn-lt"/>
              </a:rPr>
              <a:t>socket.AF_INET</a:t>
            </a:r>
            <a:r>
              <a:rPr lang="en-US" sz="1600" dirty="0">
                <a:ea typeface="+mn-lt"/>
                <a:cs typeface="+mn-lt"/>
              </a:rPr>
              <a:t>, </a:t>
            </a:r>
            <a:r>
              <a:rPr lang="en-US" sz="1600" dirty="0" err="1">
                <a:ea typeface="+mn-lt"/>
                <a:cs typeface="+mn-lt"/>
              </a:rPr>
              <a:t>socket.SOCK_STREAM</a:t>
            </a:r>
            <a:r>
              <a:rPr lang="en-US" sz="1600" dirty="0">
                <a:ea typeface="+mn-lt"/>
                <a:cs typeface="+mn-lt"/>
              </a:rPr>
              <a:t>)     </a:t>
            </a:r>
          </a:p>
          <a:p>
            <a:pPr marL="0" indent="0">
              <a:buNone/>
            </a:pPr>
            <a:r>
              <a:rPr lang="en-US" sz="1600" dirty="0" err="1">
                <a:ea typeface="+mn-lt"/>
                <a:cs typeface="+mn-lt"/>
              </a:rPr>
              <a:t>client.connect</a:t>
            </a:r>
            <a:r>
              <a:rPr lang="en-US" sz="1600" dirty="0">
                <a:ea typeface="+mn-lt"/>
                <a:cs typeface="+mn-lt"/>
              </a:rPr>
              <a:t>(('127.0.0.1', 7976))                           </a:t>
            </a:r>
            <a:endParaRPr lang="en-US" sz="1600" dirty="0">
              <a:cs typeface="Calibri" panose="020F0502020204030204"/>
            </a:endParaRPr>
          </a:p>
          <a:p>
            <a:pPr marL="0" indent="0">
              <a:buNone/>
            </a:pPr>
            <a:endParaRPr lang="en-US" sz="1600" dirty="0">
              <a:ea typeface="+mn-lt"/>
              <a:cs typeface="+mn-lt"/>
            </a:endParaRPr>
          </a:p>
          <a:p>
            <a:pPr marL="0" indent="0">
              <a:buNone/>
            </a:pPr>
            <a:r>
              <a:rPr lang="en-US" sz="1600" dirty="0">
                <a:ea typeface="+mn-lt"/>
                <a:cs typeface="+mn-lt"/>
              </a:rPr>
              <a:t>def receive():</a:t>
            </a:r>
            <a:endParaRPr lang="en-US" sz="1600" dirty="0">
              <a:cs typeface="Calibri" panose="020F0502020204030204"/>
            </a:endParaRPr>
          </a:p>
          <a:p>
            <a:pPr marL="0" indent="0">
              <a:buNone/>
            </a:pPr>
            <a:r>
              <a:rPr lang="en-US" sz="1600" dirty="0">
                <a:ea typeface="+mn-lt"/>
                <a:cs typeface="+mn-lt"/>
              </a:rPr>
              <a:t>    while True:                                                 </a:t>
            </a:r>
            <a:endParaRPr lang="en-US" sz="1600" dirty="0">
              <a:cs typeface="Calibri" panose="020F0502020204030204"/>
            </a:endParaRPr>
          </a:p>
          <a:p>
            <a:pPr marL="0" indent="0">
              <a:buNone/>
            </a:pPr>
            <a:r>
              <a:rPr lang="en-US" sz="1600" dirty="0">
                <a:ea typeface="+mn-lt"/>
                <a:cs typeface="+mn-lt"/>
              </a:rPr>
              <a:t>        try:</a:t>
            </a:r>
            <a:endParaRPr lang="en-US" sz="1600" dirty="0">
              <a:cs typeface="Calibri" panose="020F0502020204030204"/>
            </a:endParaRPr>
          </a:p>
          <a:p>
            <a:pPr marL="0" indent="0">
              <a:buNone/>
            </a:pPr>
            <a:r>
              <a:rPr lang="en-US" sz="1600" dirty="0">
                <a:ea typeface="+mn-lt"/>
                <a:cs typeface="+mn-lt"/>
              </a:rPr>
              <a:t>            message = </a:t>
            </a:r>
            <a:r>
              <a:rPr lang="en-US" sz="1600" dirty="0" err="1">
                <a:ea typeface="+mn-lt"/>
                <a:cs typeface="+mn-lt"/>
              </a:rPr>
              <a:t>client.recv</a:t>
            </a:r>
            <a:r>
              <a:rPr lang="en-US" sz="1600" dirty="0">
                <a:ea typeface="+mn-lt"/>
                <a:cs typeface="+mn-lt"/>
              </a:rPr>
              <a:t>(1024).decode('ascii')</a:t>
            </a:r>
            <a:endParaRPr lang="en-US" sz="1600" dirty="0">
              <a:cs typeface="Calibri" panose="020F0502020204030204"/>
            </a:endParaRPr>
          </a:p>
          <a:p>
            <a:pPr marL="0" indent="0">
              <a:buNone/>
            </a:pPr>
            <a:r>
              <a:rPr lang="en-US" sz="1600" dirty="0">
                <a:ea typeface="+mn-lt"/>
                <a:cs typeface="+mn-lt"/>
              </a:rPr>
              <a:t>            if message == 'NICKNAME':</a:t>
            </a:r>
            <a:endParaRPr lang="en-US" sz="1600" dirty="0">
              <a:cs typeface="Calibri" panose="020F0502020204030204"/>
            </a:endParaRPr>
          </a:p>
          <a:p>
            <a:pPr marL="0" indent="0">
              <a:buNone/>
            </a:pPr>
            <a:r>
              <a:rPr lang="en-US" sz="1600" dirty="0">
                <a:ea typeface="+mn-lt"/>
                <a:cs typeface="+mn-lt"/>
              </a:rPr>
              <a:t>                </a:t>
            </a:r>
            <a:r>
              <a:rPr lang="en-US" sz="1600" dirty="0" err="1">
                <a:ea typeface="+mn-lt"/>
                <a:cs typeface="+mn-lt"/>
              </a:rPr>
              <a:t>client.send</a:t>
            </a:r>
            <a:r>
              <a:rPr lang="en-US" sz="1600" dirty="0">
                <a:ea typeface="+mn-lt"/>
                <a:cs typeface="+mn-lt"/>
              </a:rPr>
              <a:t>(</a:t>
            </a:r>
            <a:r>
              <a:rPr lang="en-US" sz="1600" dirty="0" err="1">
                <a:ea typeface="+mn-lt"/>
                <a:cs typeface="+mn-lt"/>
              </a:rPr>
              <a:t>nickname.encode</a:t>
            </a:r>
            <a:r>
              <a:rPr lang="en-US" sz="1600" dirty="0">
                <a:ea typeface="+mn-lt"/>
                <a:cs typeface="+mn-lt"/>
              </a:rPr>
              <a:t>('ascii'))</a:t>
            </a:r>
            <a:endParaRPr lang="en-US" sz="1600" dirty="0">
              <a:cs typeface="Calibri" panose="020F0502020204030204"/>
            </a:endParaRPr>
          </a:p>
          <a:p>
            <a:pPr marL="0" indent="0">
              <a:buNone/>
            </a:pPr>
            <a:r>
              <a:rPr lang="en-US" sz="1600" dirty="0">
                <a:ea typeface="+mn-lt"/>
                <a:cs typeface="+mn-lt"/>
              </a:rPr>
              <a:t>            else:</a:t>
            </a:r>
            <a:endParaRPr lang="en-US" sz="1600" dirty="0">
              <a:cs typeface="Calibri" panose="020F0502020204030204"/>
            </a:endParaRPr>
          </a:p>
          <a:p>
            <a:pPr marL="0" indent="0">
              <a:buNone/>
            </a:pPr>
            <a:r>
              <a:rPr lang="en-US" sz="1600" dirty="0">
                <a:ea typeface="+mn-lt"/>
                <a:cs typeface="+mn-lt"/>
              </a:rPr>
              <a:t>                print(message)</a:t>
            </a:r>
            <a:endParaRPr lang="en-US" sz="1600" dirty="0">
              <a:cs typeface="Calibri" panose="020F0502020204030204"/>
            </a:endParaRPr>
          </a:p>
          <a:p>
            <a:pPr marL="0" indent="0">
              <a:buNone/>
            </a:pPr>
            <a:r>
              <a:rPr lang="en-US" sz="1600" dirty="0">
                <a:ea typeface="+mn-lt"/>
                <a:cs typeface="+mn-lt"/>
              </a:rPr>
              <a:t>    </a:t>
            </a:r>
            <a:endParaRPr lang="en-US" sz="1600" dirty="0">
              <a:cs typeface="Calibri" panose="020F0502020204030204"/>
            </a:endParaRPr>
          </a:p>
        </p:txBody>
      </p:sp>
      <p:sp>
        <p:nvSpPr>
          <p:cNvPr id="6" name="Content Placeholder 5">
            <a:extLst>
              <a:ext uri="{FF2B5EF4-FFF2-40B4-BE49-F238E27FC236}">
                <a16:creationId xmlns:a16="http://schemas.microsoft.com/office/drawing/2014/main" id="{36F97EFE-F170-DCE3-8F42-C331D40AE9B4}"/>
              </a:ext>
            </a:extLst>
          </p:cNvPr>
          <p:cNvSpPr>
            <a:spLocks noGrp="1"/>
          </p:cNvSpPr>
          <p:nvPr>
            <p:ph sz="quarter" idx="4"/>
          </p:nvPr>
        </p:nvSpPr>
        <p:spPr>
          <a:xfrm>
            <a:off x="6643255" y="787112"/>
            <a:ext cx="5183188" cy="5402551"/>
          </a:xfrm>
        </p:spPr>
        <p:txBody>
          <a:bodyPr vert="horz" lIns="91440" tIns="45720" rIns="91440" bIns="45720" rtlCol="0" anchor="t">
            <a:noAutofit/>
          </a:bodyPr>
          <a:lstStyle/>
          <a:p>
            <a:pPr marL="0" indent="0">
              <a:buNone/>
            </a:pPr>
            <a:endParaRPr lang="en-US" sz="1600" dirty="0">
              <a:cs typeface="Calibri"/>
            </a:endParaRPr>
          </a:p>
          <a:p>
            <a:pPr marL="0" indent="0">
              <a:buNone/>
            </a:pPr>
            <a:r>
              <a:rPr lang="en-US" sz="1600" dirty="0">
                <a:cs typeface="Calibri"/>
              </a:rPr>
              <a:t>except:                                                 </a:t>
            </a:r>
            <a:endParaRPr lang="en-US" dirty="0"/>
          </a:p>
          <a:p>
            <a:pPr marL="0" indent="0">
              <a:buNone/>
            </a:pPr>
            <a:r>
              <a:rPr lang="en-US" sz="1600" dirty="0">
                <a:cs typeface="Calibri"/>
              </a:rPr>
              <a:t>            print("An error </a:t>
            </a:r>
            <a:r>
              <a:rPr lang="en-US" sz="1600" dirty="0" err="1">
                <a:cs typeface="Calibri"/>
              </a:rPr>
              <a:t>occured</a:t>
            </a:r>
            <a:r>
              <a:rPr lang="en-US" sz="1600" dirty="0">
                <a:cs typeface="Calibri"/>
              </a:rPr>
              <a:t>!")</a:t>
            </a:r>
          </a:p>
          <a:p>
            <a:pPr marL="0" indent="0">
              <a:buNone/>
            </a:pPr>
            <a:r>
              <a:rPr lang="en-US" sz="1600" dirty="0">
                <a:cs typeface="Calibri"/>
              </a:rPr>
              <a:t>            </a:t>
            </a:r>
            <a:r>
              <a:rPr lang="en-US" sz="1600" dirty="0" err="1">
                <a:cs typeface="Calibri"/>
              </a:rPr>
              <a:t>client.close</a:t>
            </a:r>
            <a:r>
              <a:rPr lang="en-US" sz="1600" dirty="0">
                <a:cs typeface="Calibri"/>
              </a:rPr>
              <a:t>()</a:t>
            </a:r>
          </a:p>
          <a:p>
            <a:pPr marL="0" indent="0">
              <a:buNone/>
            </a:pPr>
            <a:r>
              <a:rPr lang="en-US" sz="1600" dirty="0">
                <a:cs typeface="Calibri"/>
              </a:rPr>
              <a:t>            break</a:t>
            </a:r>
          </a:p>
          <a:p>
            <a:pPr marL="0" indent="0">
              <a:buNone/>
            </a:pPr>
            <a:endParaRPr lang="en-US" sz="1600" dirty="0">
              <a:cs typeface="Calibri"/>
            </a:endParaRPr>
          </a:p>
          <a:p>
            <a:pPr marL="0" indent="0">
              <a:buNone/>
            </a:pPr>
            <a:r>
              <a:rPr lang="en-US" sz="1600" dirty="0">
                <a:cs typeface="Calibri"/>
              </a:rPr>
              <a:t>def write():</a:t>
            </a:r>
            <a:endParaRPr lang="en-US" dirty="0"/>
          </a:p>
          <a:p>
            <a:pPr marL="0" indent="0">
              <a:buNone/>
            </a:pPr>
            <a:r>
              <a:rPr lang="en-US" sz="1600" dirty="0">
                <a:cs typeface="Calibri"/>
              </a:rPr>
              <a:t>    while True:                                                </a:t>
            </a:r>
          </a:p>
          <a:p>
            <a:pPr marL="0" indent="0">
              <a:buNone/>
            </a:pPr>
            <a:r>
              <a:rPr lang="en-US" sz="1600" dirty="0">
                <a:cs typeface="Calibri"/>
              </a:rPr>
              <a:t>        message = '{}: {}'.format(nickname, input(''))</a:t>
            </a:r>
          </a:p>
          <a:p>
            <a:pPr marL="0" indent="0">
              <a:buNone/>
            </a:pPr>
            <a:r>
              <a:rPr lang="en-US" sz="1600" dirty="0">
                <a:cs typeface="Calibri"/>
              </a:rPr>
              <a:t>        </a:t>
            </a:r>
            <a:r>
              <a:rPr lang="en-US" sz="1600" dirty="0" err="1">
                <a:cs typeface="Calibri"/>
              </a:rPr>
              <a:t>client.send</a:t>
            </a:r>
            <a:r>
              <a:rPr lang="en-US" sz="1600" dirty="0">
                <a:cs typeface="Calibri"/>
              </a:rPr>
              <a:t>(</a:t>
            </a:r>
            <a:r>
              <a:rPr lang="en-US" sz="1600" dirty="0" err="1">
                <a:cs typeface="Calibri"/>
              </a:rPr>
              <a:t>message.encode</a:t>
            </a:r>
            <a:r>
              <a:rPr lang="en-US" sz="1600" dirty="0">
                <a:cs typeface="Calibri"/>
              </a:rPr>
              <a:t>('ascii'))</a:t>
            </a:r>
          </a:p>
          <a:p>
            <a:pPr marL="0" indent="0">
              <a:buNone/>
            </a:pPr>
            <a:r>
              <a:rPr lang="en-US" sz="1600" dirty="0" err="1">
                <a:cs typeface="Calibri"/>
              </a:rPr>
              <a:t>receive_thread</a:t>
            </a:r>
            <a:r>
              <a:rPr lang="en-US" sz="1600" dirty="0">
                <a:cs typeface="Calibri"/>
              </a:rPr>
              <a:t> = </a:t>
            </a:r>
            <a:r>
              <a:rPr lang="en-US" sz="1600" dirty="0" err="1">
                <a:cs typeface="Calibri"/>
              </a:rPr>
              <a:t>threading.Thread</a:t>
            </a:r>
            <a:r>
              <a:rPr lang="en-US" sz="1600" dirty="0">
                <a:cs typeface="Calibri"/>
              </a:rPr>
              <a:t>(target=receive)               </a:t>
            </a:r>
          </a:p>
          <a:p>
            <a:pPr marL="0" indent="0">
              <a:buNone/>
            </a:pPr>
            <a:r>
              <a:rPr lang="en-US" sz="1600" dirty="0" err="1">
                <a:cs typeface="Calibri"/>
              </a:rPr>
              <a:t>receive_thread.start</a:t>
            </a:r>
            <a:r>
              <a:rPr lang="en-US" sz="1600" dirty="0">
                <a:cs typeface="Calibri"/>
              </a:rPr>
              <a:t>()</a:t>
            </a:r>
          </a:p>
          <a:p>
            <a:pPr marL="0" indent="0">
              <a:buNone/>
            </a:pPr>
            <a:r>
              <a:rPr lang="en-US" sz="1600" dirty="0" err="1">
                <a:cs typeface="Calibri"/>
              </a:rPr>
              <a:t>write_thread</a:t>
            </a:r>
            <a:r>
              <a:rPr lang="en-US" sz="1600" dirty="0">
                <a:cs typeface="Calibri"/>
              </a:rPr>
              <a:t> = </a:t>
            </a:r>
            <a:r>
              <a:rPr lang="en-US" sz="1600" dirty="0" err="1">
                <a:cs typeface="Calibri"/>
              </a:rPr>
              <a:t>threading.Thread</a:t>
            </a:r>
            <a:r>
              <a:rPr lang="en-US" sz="1600" dirty="0">
                <a:cs typeface="Calibri"/>
              </a:rPr>
              <a:t>(target=write)                  </a:t>
            </a:r>
          </a:p>
          <a:p>
            <a:pPr marL="0" indent="0">
              <a:buNone/>
            </a:pPr>
            <a:r>
              <a:rPr lang="en-US" sz="1600" dirty="0" err="1">
                <a:cs typeface="Calibri"/>
              </a:rPr>
              <a:t>write_thread.start</a:t>
            </a:r>
            <a:r>
              <a:rPr lang="en-US" sz="1600" dirty="0">
                <a:cs typeface="Calibri"/>
              </a:rPr>
              <a:t>()</a:t>
            </a:r>
          </a:p>
          <a:p>
            <a:pPr marL="0" indent="0">
              <a:buNone/>
            </a:pPr>
            <a:endParaRPr lang="en-US" sz="1600" dirty="0">
              <a:cs typeface="Calibri"/>
            </a:endParaRPr>
          </a:p>
        </p:txBody>
      </p:sp>
    </p:spTree>
    <p:extLst>
      <p:ext uri="{BB962C8B-B14F-4D97-AF65-F5344CB8AC3E}">
        <p14:creationId xmlns:p14="http://schemas.microsoft.com/office/powerpoint/2010/main" val="2467722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065B62-5AA7-5B8B-ED29-31B22C928EB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OUTPUT</a:t>
            </a:r>
          </a:p>
        </p:txBody>
      </p:sp>
      <p:pic>
        <p:nvPicPr>
          <p:cNvPr id="7" name="Picture 7" descr="Graphical user interface, text&#10;&#10;Description automatically generated">
            <a:extLst>
              <a:ext uri="{FF2B5EF4-FFF2-40B4-BE49-F238E27FC236}">
                <a16:creationId xmlns:a16="http://schemas.microsoft.com/office/drawing/2014/main" id="{299FDBC9-8447-ED53-D04B-6D51D4FA7C07}"/>
              </a:ext>
            </a:extLst>
          </p:cNvPr>
          <p:cNvPicPr>
            <a:picLocks noChangeAspect="1"/>
          </p:cNvPicPr>
          <p:nvPr/>
        </p:nvPicPr>
        <p:blipFill>
          <a:blip r:embed="rId2"/>
          <a:stretch>
            <a:fillRect/>
          </a:stretch>
        </p:blipFill>
        <p:spPr>
          <a:xfrm>
            <a:off x="4777316" y="1504128"/>
            <a:ext cx="6780700" cy="3559866"/>
          </a:xfrm>
          <a:prstGeom prst="rect">
            <a:avLst/>
          </a:prstGeom>
        </p:spPr>
      </p:pic>
    </p:spTree>
    <p:extLst>
      <p:ext uri="{BB962C8B-B14F-4D97-AF65-F5344CB8AC3E}">
        <p14:creationId xmlns:p14="http://schemas.microsoft.com/office/powerpoint/2010/main" val="292304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C128B6-1278-14DA-0882-79EC4D064E6F}"/>
              </a:ext>
            </a:extLst>
          </p:cNvPr>
          <p:cNvSpPr>
            <a:spLocks noGrp="1"/>
          </p:cNvSpPr>
          <p:nvPr>
            <p:ph type="body" idx="1"/>
          </p:nvPr>
        </p:nvSpPr>
        <p:spPr>
          <a:xfrm>
            <a:off x="408467" y="329691"/>
            <a:ext cx="5157787" cy="823912"/>
          </a:xfrm>
        </p:spPr>
        <p:txBody>
          <a:bodyPr>
            <a:normAutofit/>
          </a:bodyPr>
          <a:lstStyle/>
          <a:p>
            <a:r>
              <a:rPr lang="en-US" sz="3200" dirty="0">
                <a:cs typeface="Calibri"/>
              </a:rPr>
              <a:t>CONCLUSION</a:t>
            </a:r>
          </a:p>
        </p:txBody>
      </p:sp>
      <p:pic>
        <p:nvPicPr>
          <p:cNvPr id="7" name="Picture 7">
            <a:extLst>
              <a:ext uri="{FF2B5EF4-FFF2-40B4-BE49-F238E27FC236}">
                <a16:creationId xmlns:a16="http://schemas.microsoft.com/office/drawing/2014/main" id="{7ABFAE1E-23CB-51CC-F532-4E920626075A}"/>
              </a:ext>
            </a:extLst>
          </p:cNvPr>
          <p:cNvPicPr>
            <a:picLocks noChangeAspect="1"/>
          </p:cNvPicPr>
          <p:nvPr/>
        </p:nvPicPr>
        <p:blipFill>
          <a:blip r:embed="rId2"/>
          <a:stretch>
            <a:fillRect/>
          </a:stretch>
        </p:blipFill>
        <p:spPr>
          <a:xfrm>
            <a:off x="6420930" y="173967"/>
            <a:ext cx="5633048" cy="6395048"/>
          </a:xfrm>
          <a:prstGeom prst="rect">
            <a:avLst/>
          </a:prstGeom>
          <a:ln>
            <a:noFill/>
          </a:ln>
          <a:effectLst>
            <a:softEdge rad="112500"/>
          </a:effectLst>
        </p:spPr>
      </p:pic>
      <p:sp>
        <p:nvSpPr>
          <p:cNvPr id="60" name="Content Placeholder 59">
            <a:extLst>
              <a:ext uri="{FF2B5EF4-FFF2-40B4-BE49-F238E27FC236}">
                <a16:creationId xmlns:a16="http://schemas.microsoft.com/office/drawing/2014/main" id="{4D55828A-9781-1BAE-0268-8976B26A9B40}"/>
              </a:ext>
            </a:extLst>
          </p:cNvPr>
          <p:cNvSpPr>
            <a:spLocks noGrp="1"/>
          </p:cNvSpPr>
          <p:nvPr>
            <p:ph sz="half" idx="2"/>
          </p:nvPr>
        </p:nvSpPr>
        <p:spPr>
          <a:xfrm>
            <a:off x="552241" y="1556170"/>
            <a:ext cx="5488466" cy="4906663"/>
          </a:xfrm>
        </p:spPr>
        <p:txBody>
          <a:bodyPr vert="horz" lIns="91440" tIns="45720" rIns="91440" bIns="45720" rtlCol="0" anchor="t">
            <a:noAutofit/>
          </a:bodyPr>
          <a:lstStyle/>
          <a:p>
            <a:r>
              <a:rPr lang="en-US" sz="1800" dirty="0">
                <a:solidFill>
                  <a:schemeClr val="tx1">
                    <a:lumMod val="85000"/>
                  </a:schemeClr>
                </a:solidFill>
                <a:ea typeface="+mn-lt"/>
                <a:cs typeface="+mn-lt"/>
              </a:rPr>
              <a:t>In conclusion, creating a command line based chatroom using Python is a relatively simple process that can be accomplished with just a few lines of code. By using the socket and threading libraries, we can create a chatroom that allows multiple users to communicate in real-time.</a:t>
            </a:r>
            <a:endParaRPr lang="en-US" sz="1800" dirty="0">
              <a:solidFill>
                <a:schemeClr val="tx1">
                  <a:lumMod val="85000"/>
                </a:schemeClr>
              </a:solidFill>
              <a:cs typeface="Calibri" panose="020F0502020204030204"/>
            </a:endParaRPr>
          </a:p>
          <a:p>
            <a:endParaRPr lang="en-US" sz="1800" dirty="0">
              <a:solidFill>
                <a:schemeClr val="tx1">
                  <a:lumMod val="85000"/>
                </a:schemeClr>
              </a:solidFill>
              <a:ea typeface="+mn-lt"/>
              <a:cs typeface="+mn-lt"/>
            </a:endParaRPr>
          </a:p>
          <a:p>
            <a:r>
              <a:rPr lang="en-US" sz="1800" dirty="0">
                <a:solidFill>
                  <a:schemeClr val="tx1">
                    <a:lumMod val="85000"/>
                  </a:schemeClr>
                </a:solidFill>
                <a:ea typeface="+mn-lt"/>
                <a:cs typeface="+mn-lt"/>
              </a:rPr>
              <a:t>With further development, we can add features like private messaging, file sharing, and more. Overall, creating a chatroom using Python is a fun and rewarding project that can help improve our programming skills.</a:t>
            </a:r>
            <a:endParaRPr lang="en-US" sz="1800" dirty="0">
              <a:solidFill>
                <a:schemeClr val="tx1">
                  <a:lumMod val="85000"/>
                </a:schemeClr>
              </a:solidFill>
              <a:cs typeface="Calibri"/>
            </a:endParaRPr>
          </a:p>
          <a:p>
            <a:endParaRPr lang="en-US" sz="2000" dirty="0">
              <a:solidFill>
                <a:schemeClr val="tx1">
                  <a:lumMod val="85000"/>
                </a:schemeClr>
              </a:solidFill>
              <a:cs typeface="Calibri"/>
            </a:endParaRPr>
          </a:p>
        </p:txBody>
      </p:sp>
    </p:spTree>
    <p:extLst>
      <p:ext uri="{BB962C8B-B14F-4D97-AF65-F5344CB8AC3E}">
        <p14:creationId xmlns:p14="http://schemas.microsoft.com/office/powerpoint/2010/main" val="228401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0">
                                            <p:txEl>
                                              <p:pRg st="0" end="0"/>
                                            </p:txEl>
                                          </p:spTgt>
                                        </p:tgtEl>
                                        <p:attrNameLst>
                                          <p:attrName>style.visibility</p:attrName>
                                        </p:attrNameLst>
                                      </p:cBhvr>
                                      <p:to>
                                        <p:strVal val="visible"/>
                                      </p:to>
                                    </p:set>
                                    <p:animEffect transition="in" filter="barn(inVertical)">
                                      <p:cBhvr>
                                        <p:cTn id="12" dur="500"/>
                                        <p:tgtEl>
                                          <p:spTgt spid="6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0">
                                            <p:txEl>
                                              <p:pRg st="2" end="2"/>
                                            </p:txEl>
                                          </p:spTgt>
                                        </p:tgtEl>
                                        <p:attrNameLst>
                                          <p:attrName>style.visibility</p:attrName>
                                        </p:attrNameLst>
                                      </p:cBhvr>
                                      <p:to>
                                        <p:strVal val="visible"/>
                                      </p:to>
                                    </p:set>
                                    <p:animEffect transition="in" filter="barn(inVertical)">
                                      <p:cBhvr>
                                        <p:cTn id="17" dur="500"/>
                                        <p:tgtEl>
                                          <p:spTgt spid="6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0" grpId="0"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1001</Words>
  <Application>Microsoft Office PowerPoint</Application>
  <PresentationFormat>Widescreen</PresentationFormat>
  <Paragraphs>91</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Sitka Heading</vt:lpstr>
      <vt:lpstr>Sitka Text</vt:lpstr>
      <vt:lpstr>Wingdings</vt:lpstr>
      <vt:lpstr>Office Theme</vt:lpstr>
      <vt:lpstr>  Pythonic Chat: Building a Command Line Chatroom</vt:lpstr>
      <vt:lpstr>PowerPoint Presentation</vt:lpstr>
      <vt:lpstr>Lightweight: Command line chatrooms are generally very lightweight and don't require a lot of system resources to run. This makes them ideal for use on older or less powerful computers, as well as on servers with limited resources.    Fast: Command line chatrooms are often faster than their graphical counterparts because they don't have to render any graphics or animations. This means that they can be used on slower internet connections or on devices with limited bandwidth.      Customizable: Command line chatrooms can be highly customizable, as they can be easily scripted and automated using shell scripts and other tools. This makes it possible to automate repetitive tasks, such as sending messages or performing searches.      Secure: Command line chatrooms are generally more secure than graphical chatrooms because they are less susceptible to attacks from malicious software. Additionally, because they don't require a graphical interface, they are less vulnerable to phishing attacks or other forms of social engineering.      Portable: Command line chatrooms can be used on a wide variety of devices and operating systems, as they don't require any special software or drivers to run. This means that they can be used on everything from desktop computers to smartphones, making them highly versatile and convenient.</vt:lpstr>
      <vt:lpstr>Setting up the Environment  Before we begin developing our chatroom, we need to set up our environment. We will be using Python 3 and some external libraries such as socket and threading.  We will also need to create a server and client script that will handle the communication between users. Once our environment is set up, we can move on to developing our chatroom. </vt:lpstr>
      <vt:lpstr>PowerPoint Presentation</vt:lpstr>
      <vt:lpstr>PROGRAM</vt:lpstr>
      <vt:lpstr>PowerPoint Presentation</vt:lpstr>
      <vt:lpstr>OUTPUT</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Vishok S</dc:creator>
  <cp:lastModifiedBy>Vishok S</cp:lastModifiedBy>
  <cp:revision>94</cp:revision>
  <dcterms:created xsi:type="dcterms:W3CDTF">2023-04-15T16:06:28Z</dcterms:created>
  <dcterms:modified xsi:type="dcterms:W3CDTF">2023-04-19T17:35:10Z</dcterms:modified>
</cp:coreProperties>
</file>